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50"/>
  </p:notesMasterIdLst>
  <p:handoutMasterIdLst>
    <p:handoutMasterId r:id="rId51"/>
  </p:handoutMasterIdLst>
  <p:sldIdLst>
    <p:sldId id="267" r:id="rId5"/>
    <p:sldId id="349" r:id="rId6"/>
    <p:sldId id="386" r:id="rId7"/>
    <p:sldId id="269" r:id="rId8"/>
    <p:sldId id="390" r:id="rId9"/>
    <p:sldId id="391" r:id="rId10"/>
    <p:sldId id="392" r:id="rId11"/>
    <p:sldId id="271" r:id="rId12"/>
    <p:sldId id="275" r:id="rId13"/>
    <p:sldId id="393" r:id="rId14"/>
    <p:sldId id="394" r:id="rId15"/>
    <p:sldId id="302" r:id="rId16"/>
    <p:sldId id="277" r:id="rId17"/>
    <p:sldId id="278" r:id="rId18"/>
    <p:sldId id="310" r:id="rId19"/>
    <p:sldId id="279" r:id="rId20"/>
    <p:sldId id="280" r:id="rId21"/>
    <p:sldId id="281" r:id="rId22"/>
    <p:sldId id="395" r:id="rId23"/>
    <p:sldId id="282" r:id="rId24"/>
    <p:sldId id="285" r:id="rId25"/>
    <p:sldId id="304" r:id="rId26"/>
    <p:sldId id="306" r:id="rId27"/>
    <p:sldId id="396" r:id="rId28"/>
    <p:sldId id="388" r:id="rId29"/>
    <p:sldId id="303" r:id="rId30"/>
    <p:sldId id="397" r:id="rId31"/>
    <p:sldId id="300" r:id="rId32"/>
    <p:sldId id="264" r:id="rId33"/>
    <p:sldId id="292" r:id="rId34"/>
    <p:sldId id="296" r:id="rId35"/>
    <p:sldId id="299" r:id="rId36"/>
    <p:sldId id="293" r:id="rId37"/>
    <p:sldId id="305" r:id="rId38"/>
    <p:sldId id="398" r:id="rId39"/>
    <p:sldId id="399" r:id="rId40"/>
    <p:sldId id="295" r:id="rId41"/>
    <p:sldId id="291" r:id="rId42"/>
    <p:sldId id="401" r:id="rId43"/>
    <p:sldId id="402" r:id="rId44"/>
    <p:sldId id="403" r:id="rId45"/>
    <p:sldId id="404" r:id="rId46"/>
    <p:sldId id="405" r:id="rId47"/>
    <p:sldId id="400" r:id="rId48"/>
    <p:sldId id="387" r:id="rId4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14CFF8-80D8-4C17-966A-160E67A47A24}">
          <p14:sldIdLst>
            <p14:sldId id="267"/>
            <p14:sldId id="349"/>
            <p14:sldId id="386"/>
            <p14:sldId id="269"/>
            <p14:sldId id="390"/>
            <p14:sldId id="391"/>
            <p14:sldId id="392"/>
            <p14:sldId id="271"/>
            <p14:sldId id="275"/>
            <p14:sldId id="393"/>
            <p14:sldId id="394"/>
            <p14:sldId id="302"/>
            <p14:sldId id="277"/>
            <p14:sldId id="278"/>
            <p14:sldId id="310"/>
            <p14:sldId id="279"/>
            <p14:sldId id="280"/>
            <p14:sldId id="281"/>
            <p14:sldId id="395"/>
            <p14:sldId id="282"/>
            <p14:sldId id="285"/>
            <p14:sldId id="304"/>
            <p14:sldId id="306"/>
            <p14:sldId id="396"/>
            <p14:sldId id="388"/>
            <p14:sldId id="303"/>
            <p14:sldId id="397"/>
            <p14:sldId id="300"/>
            <p14:sldId id="264"/>
            <p14:sldId id="292"/>
            <p14:sldId id="296"/>
            <p14:sldId id="299"/>
            <p14:sldId id="293"/>
            <p14:sldId id="305"/>
            <p14:sldId id="398"/>
            <p14:sldId id="399"/>
            <p14:sldId id="295"/>
            <p14:sldId id="291"/>
            <p14:sldId id="401"/>
            <p14:sldId id="402"/>
            <p14:sldId id="403"/>
            <p14:sldId id="404"/>
            <p14:sldId id="405"/>
            <p14:sldId id="400"/>
            <p14:sldId id="3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29" autoAdjust="0"/>
    <p:restoredTop sz="94660"/>
  </p:normalViewPr>
  <p:slideViewPr>
    <p:cSldViewPr snapToGrid="0">
      <p:cViewPr varScale="1">
        <p:scale>
          <a:sx n="69" d="100"/>
          <a:sy n="69" d="100"/>
        </p:scale>
        <p:origin x="54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F4C2B814-7737-4361-A2EF-299E2C1A99D4}" type="datetimeFigureOut">
              <a:rPr lang="en-US" smtClean="0"/>
              <a:pPr/>
              <a:t>2/11/2020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65E8EA98-A617-4053-A075-F3FE56D90C57}" type="slidenum">
              <a:rPr lang="en-US" smtClean="0"/>
              <a:pPr/>
              <a:t>‹#›</a:t>
            </a:fld>
            <a:endParaRPr lang="en-US"/>
          </a:p>
        </p:txBody>
      </p:sp>
    </p:spTree>
    <p:extLst>
      <p:ext uri="{BB962C8B-B14F-4D97-AF65-F5344CB8AC3E}">
        <p14:creationId xmlns:p14="http://schemas.microsoft.com/office/powerpoint/2010/main" val="2127731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pPr/>
              <a:t>2/11/2020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pPr/>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gadoe.org/" TargetMode="Externa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193095886"/>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F896C35B-2160-4452-8C7B-569E61EA3C39}"/>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a:extLst>
              <a:ext uri="{FF2B5EF4-FFF2-40B4-BE49-F238E27FC236}">
                <a16:creationId xmlns:a16="http://schemas.microsoft.com/office/drawing/2014/main" id="{5D0BE46B-F1E6-4855-80A8-885D2962DCA3}"/>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5" name="Rectangle 14">
            <a:extLst>
              <a:ext uri="{FF2B5EF4-FFF2-40B4-BE49-F238E27FC236}">
                <a16:creationId xmlns:a16="http://schemas.microsoft.com/office/drawing/2014/main" id="{BFB6D5DA-B4BF-45AD-ADAF-8331FFAF68BD}"/>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16DF559-0738-4E2E-BDB0-E1310CA95B77}"/>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00AB44B-3434-405F-87FC-E0FBB39340E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9" name="Date Placeholder 3">
            <a:extLst>
              <a:ext uri="{FF2B5EF4-FFF2-40B4-BE49-F238E27FC236}">
                <a16:creationId xmlns:a16="http://schemas.microsoft.com/office/drawing/2014/main" id="{486DE8EB-C646-4F32-875F-5A7C3FC26FC4}"/>
              </a:ext>
            </a:extLst>
          </p:cNvPr>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04411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7532F9D7-704A-45E9-818F-2DF696ED4D16}"/>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27" name="Picture 26">
            <a:extLst>
              <a:ext uri="{FF2B5EF4-FFF2-40B4-BE49-F238E27FC236}">
                <a16:creationId xmlns:a16="http://schemas.microsoft.com/office/drawing/2014/main" id="{3AF9B440-7D63-47A5-A2F9-31A236039B6F}"/>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28" name="Rectangle 27">
            <a:extLst>
              <a:ext uri="{FF2B5EF4-FFF2-40B4-BE49-F238E27FC236}">
                <a16:creationId xmlns:a16="http://schemas.microsoft.com/office/drawing/2014/main" id="{9DE7FE29-EA11-451E-BF6F-1D7E654BA526}"/>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37D75A-5AED-462E-B7A5-D50C53FE5F70}"/>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9C6D2C60-761B-45F2-B3E4-3200823E5AD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31" name="Date Placeholder 3">
            <a:extLst>
              <a:ext uri="{FF2B5EF4-FFF2-40B4-BE49-F238E27FC236}">
                <a16:creationId xmlns:a16="http://schemas.microsoft.com/office/drawing/2014/main" id="{D7428F6C-C39D-42E3-9008-30E81FF1400B}"/>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2470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1" name="Rectangle 10">
            <a:extLst>
              <a:ext uri="{FF2B5EF4-FFF2-40B4-BE49-F238E27FC236}">
                <a16:creationId xmlns:a16="http://schemas.microsoft.com/office/drawing/2014/main" id="{88E1940D-184D-485F-A705-93276B126CC1}"/>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a:extLst>
              <a:ext uri="{FF2B5EF4-FFF2-40B4-BE49-F238E27FC236}">
                <a16:creationId xmlns:a16="http://schemas.microsoft.com/office/drawing/2014/main" id="{78318FF9-FEAD-46D0-9B2F-BA92F833B116}"/>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4" name="Rectangle 13">
            <a:extLst>
              <a:ext uri="{FF2B5EF4-FFF2-40B4-BE49-F238E27FC236}">
                <a16:creationId xmlns:a16="http://schemas.microsoft.com/office/drawing/2014/main" id="{9809F936-35BD-4223-93BD-7306ECA92C49}"/>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7AAF43-979F-4BD9-9A77-7997A9BA2F63}"/>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E18A619-B029-4FD2-B760-B67F8AD8F56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a:extLst>
              <a:ext uri="{FF2B5EF4-FFF2-40B4-BE49-F238E27FC236}">
                <a16:creationId xmlns:a16="http://schemas.microsoft.com/office/drawing/2014/main" id="{2011867E-EDFF-451B-BD8C-62C8A4B333A1}"/>
              </a:ext>
            </a:extLst>
          </p:cNvPr>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0688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a:extLst>
              <a:ext uri="{FF2B5EF4-FFF2-40B4-BE49-F238E27FC236}">
                <a16:creationId xmlns:a16="http://schemas.microsoft.com/office/drawing/2014/main" id="{9526C11E-5323-4D4B-B12E-57E9B7DF0634}"/>
              </a:ext>
            </a:extLst>
          </p:cNvPr>
          <p:cNvSpPr/>
          <p:nvPr userDrawn="1"/>
        </p:nvSpPr>
        <p:spPr>
          <a:xfrm>
            <a:off x="-293615" y="-478173"/>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a:extLst>
              <a:ext uri="{FF2B5EF4-FFF2-40B4-BE49-F238E27FC236}">
                <a16:creationId xmlns:a16="http://schemas.microsoft.com/office/drawing/2014/main" id="{79774107-5D7B-4BA1-BDCC-9E97C6B2EECB}"/>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9" name="Rectangle 18">
            <a:extLst>
              <a:ext uri="{FF2B5EF4-FFF2-40B4-BE49-F238E27FC236}">
                <a16:creationId xmlns:a16="http://schemas.microsoft.com/office/drawing/2014/main" id="{DAAA38DB-DE8F-4AA9-ACC0-6C127686495A}"/>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88DD817-8032-4108-9372-8E988F74B5D4}"/>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663CF05-17B9-4114-AA3A-25FCB4E040D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9" name="Date Placeholder 3">
            <a:extLst>
              <a:ext uri="{FF2B5EF4-FFF2-40B4-BE49-F238E27FC236}">
                <a16:creationId xmlns:a16="http://schemas.microsoft.com/office/drawing/2014/main" id="{75544C96-58BE-4A16-94D6-FBFD718B15DB}"/>
              </a:ext>
            </a:extLst>
          </p:cNvPr>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018128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51F3A454-F512-45E3-B21F-4D2718036F36}"/>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a:extLst>
              <a:ext uri="{FF2B5EF4-FFF2-40B4-BE49-F238E27FC236}">
                <a16:creationId xmlns:a16="http://schemas.microsoft.com/office/drawing/2014/main" id="{CA5C4E1E-FAD9-4C95-B73E-D57BD6EFD1CA}"/>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8" name="Rectangle 17">
            <a:extLst>
              <a:ext uri="{FF2B5EF4-FFF2-40B4-BE49-F238E27FC236}">
                <a16:creationId xmlns:a16="http://schemas.microsoft.com/office/drawing/2014/main" id="{EF97609B-5A2B-44B3-9B22-9DFD8E82A9FA}"/>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BFE0D01-75C6-4AA6-B38D-BEE2EA52433F}"/>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2213A9C-8ECD-4281-B96B-DDE69454627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9" name="Date Placeholder 3">
            <a:extLst>
              <a:ext uri="{FF2B5EF4-FFF2-40B4-BE49-F238E27FC236}">
                <a16:creationId xmlns:a16="http://schemas.microsoft.com/office/drawing/2014/main" id="{1ECE5F62-8CC2-4C5A-8DDE-14B59AE8325B}"/>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71104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A5E45417-B0FF-40BE-898E-8BF85D8EDBDF}"/>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a:extLst>
              <a:ext uri="{FF2B5EF4-FFF2-40B4-BE49-F238E27FC236}">
                <a16:creationId xmlns:a16="http://schemas.microsoft.com/office/drawing/2014/main" id="{B7855EE4-AACB-4EB2-972F-3352C75681B0}"/>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4" name="Rectangle 13">
            <a:extLst>
              <a:ext uri="{FF2B5EF4-FFF2-40B4-BE49-F238E27FC236}">
                <a16:creationId xmlns:a16="http://schemas.microsoft.com/office/drawing/2014/main" id="{AAFE027F-6402-4CA2-A9E5-9F5F6B17CAAA}"/>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04C735-34E2-45A0-8078-9B37B17CC77C}"/>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AF0ACA7-A1AD-438E-A0D0-79D911F0A66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9" name="Date Placeholder 3">
            <a:extLst>
              <a:ext uri="{FF2B5EF4-FFF2-40B4-BE49-F238E27FC236}">
                <a16:creationId xmlns:a16="http://schemas.microsoft.com/office/drawing/2014/main" id="{2C58636A-B12D-42E4-8FB3-B210ED20C2E0}"/>
              </a:ext>
            </a:extLst>
          </p:cNvPr>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71916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6015600"/>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42842326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39036"/>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2467432187"/>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Rectangle 11">
            <a:extLst>
              <a:ext uri="{FF2B5EF4-FFF2-40B4-BE49-F238E27FC236}">
                <a16:creationId xmlns:a16="http://schemas.microsoft.com/office/drawing/2014/main" id="{9967964A-70A7-4123-AAE7-0EE4ED7995FB}"/>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a:extLst>
              <a:ext uri="{FF2B5EF4-FFF2-40B4-BE49-F238E27FC236}">
                <a16:creationId xmlns:a16="http://schemas.microsoft.com/office/drawing/2014/main" id="{18F37A60-D3AB-4B80-8CD0-CA5C98FE8E16}"/>
              </a:ext>
            </a:extLst>
          </p:cNvPr>
          <p:cNvPicPr>
            <a:picLocks noChangeAspect="1"/>
          </p:cNvPicPr>
          <p:nvPr userDrawn="1"/>
        </p:nvPicPr>
        <p:blipFill>
          <a:blip r:embed="rId4" cstate="print"/>
          <a:stretch>
            <a:fillRect/>
          </a:stretch>
        </p:blipFill>
        <p:spPr>
          <a:xfrm>
            <a:off x="119105" y="1434648"/>
            <a:ext cx="8856454" cy="4537566"/>
          </a:xfrm>
          <a:prstGeom prst="rect">
            <a:avLst/>
          </a:prstGeom>
        </p:spPr>
      </p:pic>
      <p:sp>
        <p:nvSpPr>
          <p:cNvPr id="14" name="Rectangle 13">
            <a:extLst>
              <a:ext uri="{FF2B5EF4-FFF2-40B4-BE49-F238E27FC236}">
                <a16:creationId xmlns:a16="http://schemas.microsoft.com/office/drawing/2014/main" id="{D0A83AEC-9D7A-4179-98C4-1D69AD0FAFD6}"/>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B5F4D1-F2AB-4928-9E31-D1D4F4042509}"/>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CDBD415-9D14-4A77-A7BE-0DBD56694D3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5" name="Date Placeholder 3">
            <a:extLst>
              <a:ext uri="{FF2B5EF4-FFF2-40B4-BE49-F238E27FC236}">
                <a16:creationId xmlns:a16="http://schemas.microsoft.com/office/drawing/2014/main" id="{6A01D3EA-62A9-4412-8FCC-2A30CD23FDB4}"/>
              </a:ext>
            </a:extLst>
          </p:cNvPr>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6"/>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1188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872578150"/>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858971674"/>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694490549"/>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103323093"/>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41548770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4854642"/>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Rectangle 9">
            <a:extLst>
              <a:ext uri="{FF2B5EF4-FFF2-40B4-BE49-F238E27FC236}">
                <a16:creationId xmlns:a16="http://schemas.microsoft.com/office/drawing/2014/main" id="{514A692A-4695-483C-AE50-53C8D3DEE6FE}"/>
              </a:ext>
            </a:extLst>
          </p:cNvPr>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11" name="Rectangle 10">
            <a:extLst>
              <a:ext uri="{FF2B5EF4-FFF2-40B4-BE49-F238E27FC236}">
                <a16:creationId xmlns:a16="http://schemas.microsoft.com/office/drawing/2014/main" id="{69D697B6-9CC9-40B9-A379-5EC72214A335}"/>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D89F22-4654-4811-9414-C60175664A93}"/>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75DAA5-2D79-4BCD-9FCD-8BF36AFB01E4}"/>
              </a:ext>
            </a:extLst>
          </p:cNvPr>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836650C-ECE3-4C49-8470-975E83D8B76D}"/>
              </a:ext>
            </a:extLst>
          </p:cNvPr>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a:extLst>
              <a:ext uri="{FF2B5EF4-FFF2-40B4-BE49-F238E27FC236}">
                <a16:creationId xmlns:a16="http://schemas.microsoft.com/office/drawing/2014/main" id="{B59BF4EB-9E8D-4F84-A324-8AB01BBDC079}"/>
              </a:ext>
            </a:extLst>
          </p:cNvPr>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5"/>
              </a:rPr>
              <a:t>gadoe.org</a:t>
            </a:r>
            <a:endParaRPr lang="en-US" sz="1200" b="1" dirty="0">
              <a:solidFill>
                <a:schemeClr val="bg1"/>
              </a:solidFill>
            </a:endParaRPr>
          </a:p>
        </p:txBody>
      </p:sp>
      <p:sp>
        <p:nvSpPr>
          <p:cNvPr id="16" name="Rectangle 15">
            <a:extLst>
              <a:ext uri="{FF2B5EF4-FFF2-40B4-BE49-F238E27FC236}">
                <a16:creationId xmlns:a16="http://schemas.microsoft.com/office/drawing/2014/main" id="{D83E87AE-6428-45D7-8DAD-F80C26203793}"/>
              </a:ext>
            </a:extLst>
          </p:cNvPr>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8C45C80-5C0C-45A0-A7FF-E4D3DFC0DCC9}"/>
              </a:ext>
            </a:extLst>
          </p:cNvPr>
          <p:cNvPicPr>
            <a:picLocks noChangeAspect="1"/>
          </p:cNvPicPr>
          <p:nvPr userDrawn="1"/>
        </p:nvPicPr>
        <p:blipFill>
          <a:blip r:embed="rId6" cstate="print"/>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197377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28A-6477-4EA0-9A4C-03300D2262AB}" type="datetime1">
              <a:rPr lang="en-US" smtClean="0"/>
              <a:pPr/>
              <a:t>2/11/2020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35489247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bit.ly/SLDS_HelpTraining" TargetMode="External"/><Relationship Id="rId2" Type="http://schemas.openxmlformats.org/officeDocument/2006/relationships/hyperlink" Target="mailto:HBennett@doe.k12.ga.u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438400"/>
            <a:ext cx="5181600" cy="707886"/>
          </a:xfrm>
          <a:prstGeom prst="rect">
            <a:avLst/>
          </a:prstGeom>
          <a:noFill/>
        </p:spPr>
        <p:txBody>
          <a:bodyPr wrap="square" rtlCol="0">
            <a:spAutoFit/>
          </a:bodyPr>
          <a:lstStyle/>
          <a:p>
            <a:pPr algn="ctr"/>
            <a:r>
              <a:rPr lang="en-US" sz="4000" b="1" i="1" dirty="0"/>
              <a:t>Profile Manager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036618" y="568036"/>
            <a:ext cx="6155268" cy="1246908"/>
          </a:xfrm>
        </p:spPr>
        <p:txBody>
          <a:bodyPr>
            <a:normAutofit/>
          </a:bodyPr>
          <a:lstStyle/>
          <a:p>
            <a:r>
              <a:rPr lang="en-US" sz="2000" dirty="0"/>
              <a:t>User can Print/Export to Excel the ROLES and their associated “levels”</a:t>
            </a:r>
          </a:p>
        </p:txBody>
      </p:sp>
      <p:pic>
        <p:nvPicPr>
          <p:cNvPr id="2" name="Picture 1">
            <a:extLst>
              <a:ext uri="{FF2B5EF4-FFF2-40B4-BE49-F238E27FC236}">
                <a16:creationId xmlns:a16="http://schemas.microsoft.com/office/drawing/2014/main" id="{179777CF-4F59-4044-B895-9E028B1F24F8}"/>
              </a:ext>
            </a:extLst>
          </p:cNvPr>
          <p:cNvPicPr>
            <a:picLocks noChangeAspect="1"/>
          </p:cNvPicPr>
          <p:nvPr/>
        </p:nvPicPr>
        <p:blipFill>
          <a:blip r:embed="rId2"/>
          <a:stretch>
            <a:fillRect/>
          </a:stretch>
        </p:blipFill>
        <p:spPr>
          <a:xfrm>
            <a:off x="1926744" y="2180518"/>
            <a:ext cx="6495762" cy="3596827"/>
          </a:xfrm>
          <a:prstGeom prst="rect">
            <a:avLst/>
          </a:prstGeom>
        </p:spPr>
      </p:pic>
    </p:spTree>
    <p:extLst>
      <p:ext uri="{BB962C8B-B14F-4D97-AF65-F5344CB8AC3E}">
        <p14:creationId xmlns:p14="http://schemas.microsoft.com/office/powerpoint/2010/main" val="20449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03ED92-3B68-4585-82C5-FBEAA64AC8C0}"/>
              </a:ext>
            </a:extLst>
          </p:cNvPr>
          <p:cNvPicPr>
            <a:picLocks noChangeAspect="1"/>
          </p:cNvPicPr>
          <p:nvPr/>
        </p:nvPicPr>
        <p:blipFill>
          <a:blip r:embed="rId2"/>
          <a:stretch>
            <a:fillRect/>
          </a:stretch>
        </p:blipFill>
        <p:spPr>
          <a:xfrm>
            <a:off x="0" y="799088"/>
            <a:ext cx="9144000" cy="5259824"/>
          </a:xfrm>
          <a:prstGeom prst="rect">
            <a:avLst/>
          </a:prstGeom>
        </p:spPr>
      </p:pic>
    </p:spTree>
    <p:extLst>
      <p:ext uri="{BB962C8B-B14F-4D97-AF65-F5344CB8AC3E}">
        <p14:creationId xmlns:p14="http://schemas.microsoft.com/office/powerpoint/2010/main" val="231639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ubert\AppData\Local\Temp\SNAGHTML33538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21" y="494109"/>
            <a:ext cx="6400800" cy="38652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21279" y="594856"/>
            <a:ext cx="3019451" cy="227682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You can select One Role to view or One Application to view:</a:t>
            </a:r>
          </a:p>
          <a:p>
            <a:pPr marL="342900" indent="-342900">
              <a:buFont typeface="Arial" pitchFamily="34" charset="0"/>
              <a:buChar char="•"/>
            </a:pPr>
            <a:r>
              <a:rPr lang="en-US" sz="2400" dirty="0">
                <a:solidFill>
                  <a:schemeClr val="tx1"/>
                </a:solidFill>
              </a:rPr>
              <a:t>Role</a:t>
            </a:r>
          </a:p>
          <a:p>
            <a:pPr marL="342900" indent="-342900">
              <a:buFont typeface="Arial" pitchFamily="34" charset="0"/>
              <a:buChar char="•"/>
            </a:pPr>
            <a:r>
              <a:rPr lang="en-US" sz="2400" dirty="0">
                <a:solidFill>
                  <a:schemeClr val="tx1"/>
                </a:solidFill>
              </a:rPr>
              <a:t>Application</a:t>
            </a:r>
          </a:p>
          <a:p>
            <a:r>
              <a:rPr lang="en-US" sz="1400" dirty="0">
                <a:solidFill>
                  <a:schemeClr val="tx1"/>
                </a:solidFill>
              </a:rPr>
              <a:t>By default it displays the first Role.</a:t>
            </a:r>
          </a:p>
        </p:txBody>
      </p:sp>
      <p:cxnSp>
        <p:nvCxnSpPr>
          <p:cNvPr id="6" name="Straight Arrow Connector 5"/>
          <p:cNvCxnSpPr>
            <a:cxnSpLocks/>
          </p:cNvCxnSpPr>
          <p:nvPr/>
        </p:nvCxnSpPr>
        <p:spPr>
          <a:xfrm flipH="1">
            <a:off x="2715904" y="1551709"/>
            <a:ext cx="3105375" cy="6455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01614" y="3678469"/>
            <a:ext cx="3019451" cy="1920014"/>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You can change Role by selecting the desired Role from the 2</a:t>
            </a:r>
            <a:r>
              <a:rPr lang="en-US" sz="2400" baseline="30000" dirty="0">
                <a:solidFill>
                  <a:schemeClr val="tx1"/>
                </a:solidFill>
              </a:rPr>
              <a:t>nd</a:t>
            </a:r>
            <a:r>
              <a:rPr lang="en-US" sz="2400" dirty="0">
                <a:solidFill>
                  <a:schemeClr val="tx1"/>
                </a:solidFill>
              </a:rPr>
              <a:t> Dropdown</a:t>
            </a:r>
            <a:endParaRPr lang="en-US" sz="1400" dirty="0">
              <a:solidFill>
                <a:schemeClr val="tx1"/>
              </a:solidFill>
            </a:endParaRPr>
          </a:p>
        </p:txBody>
      </p:sp>
      <p:cxnSp>
        <p:nvCxnSpPr>
          <p:cNvPr id="11" name="Straight Arrow Connector 10"/>
          <p:cNvCxnSpPr>
            <a:cxnSpLocks/>
          </p:cNvCxnSpPr>
          <p:nvPr/>
        </p:nvCxnSpPr>
        <p:spPr>
          <a:xfrm flipH="1" flipV="1">
            <a:off x="2947916" y="2561290"/>
            <a:ext cx="2039720" cy="13734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94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173C11-D27D-4F00-BC52-E77C41CAFE36}"/>
              </a:ext>
            </a:extLst>
          </p:cNvPr>
          <p:cNvPicPr>
            <a:picLocks noChangeAspect="1"/>
          </p:cNvPicPr>
          <p:nvPr/>
        </p:nvPicPr>
        <p:blipFill>
          <a:blip r:embed="rId2"/>
          <a:stretch>
            <a:fillRect/>
          </a:stretch>
        </p:blipFill>
        <p:spPr>
          <a:xfrm>
            <a:off x="0" y="1158342"/>
            <a:ext cx="9144000" cy="4541315"/>
          </a:xfrm>
          <a:prstGeom prst="rect">
            <a:avLst/>
          </a:prstGeom>
        </p:spPr>
      </p:pic>
      <p:sp>
        <p:nvSpPr>
          <p:cNvPr id="5" name="Rectangle 4"/>
          <p:cNvSpPr/>
          <p:nvPr/>
        </p:nvSpPr>
        <p:spPr>
          <a:xfrm>
            <a:off x="4052371" y="2743200"/>
            <a:ext cx="3019451" cy="263401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Only ONE Role will be displayed at a time. Changes can only be made to one Role at a time. You should SAVE before moving to next Role. </a:t>
            </a:r>
          </a:p>
        </p:txBody>
      </p:sp>
    </p:spTree>
    <p:extLst>
      <p:ext uri="{BB962C8B-B14F-4D97-AF65-F5344CB8AC3E}">
        <p14:creationId xmlns:p14="http://schemas.microsoft.com/office/powerpoint/2010/main" val="365817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ubert\AppData\Local\Temp\SNAGHTML1df9c886.PNG">
            <a:extLst>
              <a:ext uri="{FF2B5EF4-FFF2-40B4-BE49-F238E27FC236}">
                <a16:creationId xmlns:a16="http://schemas.microsoft.com/office/drawing/2014/main" id="{5E6547F7-4BD0-4BC9-82F2-6FF9C19AB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82" y="750887"/>
            <a:ext cx="6303851" cy="3984626"/>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rot="21253482">
            <a:off x="3643789" y="2793716"/>
            <a:ext cx="4255212" cy="838200"/>
          </a:xfrm>
          <a:prstGeom prst="leftArrow">
            <a:avLst/>
          </a:prstGeom>
          <a:solidFill>
            <a:schemeClr val="accent1">
              <a:lumMod val="20000"/>
              <a:lumOff val="8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EDIT an existing Role Name</a:t>
            </a:r>
          </a:p>
        </p:txBody>
      </p:sp>
    </p:spTree>
    <p:extLst>
      <p:ext uri="{BB962C8B-B14F-4D97-AF65-F5344CB8AC3E}">
        <p14:creationId xmlns:p14="http://schemas.microsoft.com/office/powerpoint/2010/main" val="326164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ubert\AppData\Local\Temp\SNAGHTML335385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09" y="810591"/>
            <a:ext cx="6400800" cy="3865217"/>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6248400" y="2033105"/>
            <a:ext cx="2590800" cy="838200"/>
          </a:xfrm>
          <a:prstGeom prst="leftArrow">
            <a:avLst/>
          </a:prstGeom>
          <a:solidFill>
            <a:schemeClr val="accent1">
              <a:lumMod val="20000"/>
              <a:lumOff val="8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ADD a new ROLE</a:t>
            </a:r>
          </a:p>
        </p:txBody>
      </p:sp>
    </p:spTree>
    <p:extLst>
      <p:ext uri="{BB962C8B-B14F-4D97-AF65-F5344CB8AC3E}">
        <p14:creationId xmlns:p14="http://schemas.microsoft.com/office/powerpoint/2010/main" val="280225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14F7F-4B0E-489A-A64D-C15D1066E073}"/>
              </a:ext>
            </a:extLst>
          </p:cNvPr>
          <p:cNvPicPr>
            <a:picLocks noChangeAspect="1"/>
          </p:cNvPicPr>
          <p:nvPr/>
        </p:nvPicPr>
        <p:blipFill>
          <a:blip r:embed="rId2"/>
          <a:stretch>
            <a:fillRect/>
          </a:stretch>
        </p:blipFill>
        <p:spPr>
          <a:xfrm>
            <a:off x="27709" y="1400428"/>
            <a:ext cx="9010957" cy="4057143"/>
          </a:xfrm>
          <a:prstGeom prst="rect">
            <a:avLst/>
          </a:prstGeom>
        </p:spPr>
      </p:pic>
    </p:spTree>
    <p:extLst>
      <p:ext uri="{BB962C8B-B14F-4D97-AF65-F5344CB8AC3E}">
        <p14:creationId xmlns:p14="http://schemas.microsoft.com/office/powerpoint/2010/main" val="326164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194" y="1050831"/>
            <a:ext cx="8869680" cy="3972470"/>
          </a:xfrm>
          <a:prstGeom prst="rect">
            <a:avLst/>
          </a:prstGeom>
        </p:spPr>
      </p:pic>
      <p:sp>
        <p:nvSpPr>
          <p:cNvPr id="7" name="Left Arrow 6"/>
          <p:cNvSpPr/>
          <p:nvPr/>
        </p:nvSpPr>
        <p:spPr>
          <a:xfrm rot="19753558">
            <a:off x="1227851" y="1400144"/>
            <a:ext cx="3352800" cy="838200"/>
          </a:xfrm>
          <a:prstGeom prst="leftArrow">
            <a:avLst/>
          </a:prstGeom>
          <a:solidFill>
            <a:schemeClr val="accent1">
              <a:lumMod val="20000"/>
              <a:lumOff val="8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assign access to a ROLE</a:t>
            </a:r>
          </a:p>
        </p:txBody>
      </p:sp>
    </p:spTree>
    <p:extLst>
      <p:ext uri="{BB962C8B-B14F-4D97-AF65-F5344CB8AC3E}">
        <p14:creationId xmlns:p14="http://schemas.microsoft.com/office/powerpoint/2010/main" val="387387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ubert\AppData\Local\Temp\SNAGHTML34602b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27" y="571732"/>
            <a:ext cx="8225640" cy="53020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99604" y="1808618"/>
            <a:ext cx="3019451" cy="296809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By clicking on the PLUS [ + ] sign beside the Application (blue cube), You open the options for the Applications. This is usually the </a:t>
            </a:r>
            <a:r>
              <a:rPr lang="en-US" sz="2400" b="1" u="sng" dirty="0">
                <a:solidFill>
                  <a:schemeClr val="tx1"/>
                </a:solidFill>
              </a:rPr>
              <a:t>LEVEL</a:t>
            </a:r>
            <a:r>
              <a:rPr lang="en-US" sz="2400" dirty="0">
                <a:solidFill>
                  <a:schemeClr val="tx1"/>
                </a:solidFill>
              </a:rPr>
              <a:t> of access.</a:t>
            </a:r>
          </a:p>
        </p:txBody>
      </p:sp>
      <p:sp>
        <p:nvSpPr>
          <p:cNvPr id="6" name="Left Arrow 5"/>
          <p:cNvSpPr/>
          <p:nvPr/>
        </p:nvSpPr>
        <p:spPr>
          <a:xfrm rot="19753558">
            <a:off x="2096386" y="1389517"/>
            <a:ext cx="3666474" cy="838200"/>
          </a:xfrm>
          <a:prstGeom prst="leftArrow">
            <a:avLst/>
          </a:prstGeom>
          <a:solidFill>
            <a:schemeClr val="accent1">
              <a:lumMod val="20000"/>
              <a:lumOff val="8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access container of the  ROLE</a:t>
            </a:r>
          </a:p>
        </p:txBody>
      </p:sp>
    </p:spTree>
    <p:extLst>
      <p:ext uri="{BB962C8B-B14F-4D97-AF65-F5344CB8AC3E}">
        <p14:creationId xmlns:p14="http://schemas.microsoft.com/office/powerpoint/2010/main" val="467484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8F65E5-FFAD-4BAA-ACE7-A243CA316855}"/>
              </a:ext>
            </a:extLst>
          </p:cNvPr>
          <p:cNvPicPr>
            <a:picLocks noChangeAspect="1"/>
          </p:cNvPicPr>
          <p:nvPr/>
        </p:nvPicPr>
        <p:blipFill>
          <a:blip r:embed="rId2"/>
          <a:stretch>
            <a:fillRect/>
          </a:stretch>
        </p:blipFill>
        <p:spPr>
          <a:xfrm>
            <a:off x="578655" y="706494"/>
            <a:ext cx="5532632" cy="5445011"/>
          </a:xfrm>
          <a:prstGeom prst="rect">
            <a:avLst/>
          </a:prstGeom>
        </p:spPr>
      </p:pic>
      <p:sp>
        <p:nvSpPr>
          <p:cNvPr id="7" name="Rectangle 6">
            <a:extLst>
              <a:ext uri="{FF2B5EF4-FFF2-40B4-BE49-F238E27FC236}">
                <a16:creationId xmlns:a16="http://schemas.microsoft.com/office/drawing/2014/main" id="{ABBD118C-B268-489A-B0D1-6FA0285FA70B}"/>
              </a:ext>
            </a:extLst>
          </p:cNvPr>
          <p:cNvSpPr/>
          <p:nvPr/>
        </p:nvSpPr>
        <p:spPr>
          <a:xfrm>
            <a:off x="5666509" y="1066799"/>
            <a:ext cx="3259054" cy="444120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rPr>
              <a:t>A ROLE can have DIFFERENT levels for different applications- for example a District level in SLDS, but a School level in CLIP (or vice versa)</a:t>
            </a:r>
          </a:p>
        </p:txBody>
      </p:sp>
    </p:spTree>
    <p:extLst>
      <p:ext uri="{BB962C8B-B14F-4D97-AF65-F5344CB8AC3E}">
        <p14:creationId xmlns:p14="http://schemas.microsoft.com/office/powerpoint/2010/main" val="261904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5841BA-4FF0-4B74-BD4F-7D85C2443B58}"/>
              </a:ext>
            </a:extLst>
          </p:cNvPr>
          <p:cNvPicPr>
            <a:picLocks noChangeAspect="1"/>
          </p:cNvPicPr>
          <p:nvPr/>
        </p:nvPicPr>
        <p:blipFill>
          <a:blip r:embed="rId2"/>
          <a:stretch>
            <a:fillRect/>
          </a:stretch>
        </p:blipFill>
        <p:spPr>
          <a:xfrm>
            <a:off x="433005" y="583125"/>
            <a:ext cx="8366531" cy="5632146"/>
          </a:xfrm>
          <a:prstGeom prst="rect">
            <a:avLst/>
          </a:prstGeom>
        </p:spPr>
      </p:pic>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p:spPr>
        <p:txBody>
          <a:bodyPr/>
          <a:lstStyle/>
          <a:p>
            <a:fld id="{383A17E0-28EC-493A-A2BA-E1070EBF6E76}" type="datetime1">
              <a:rPr lang="en-US" smtClean="0"/>
              <a:pPr/>
              <a:t>2/11/2020</a:t>
            </a:fld>
            <a:endParaRPr lang="en-US" dirty="0"/>
          </a:p>
        </p:txBody>
      </p:sp>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p:spPr>
        <p:txBody>
          <a:bodyPr/>
          <a:lstStyle/>
          <a:p>
            <a:fld id="{B63E4CEF-BB1E-48C7-AE93-F39F6AA99AD7}" type="slidenum">
              <a:rPr lang="en-US" smtClean="0"/>
              <a:pPr/>
              <a:t>2</a:t>
            </a:fld>
            <a:endParaRPr lang="en-US" dirty="0"/>
          </a:p>
        </p:txBody>
      </p:sp>
      <p:pic>
        <p:nvPicPr>
          <p:cNvPr id="12" name="Picture 11">
            <a:extLst>
              <a:ext uri="{FF2B5EF4-FFF2-40B4-BE49-F238E27FC236}">
                <a16:creationId xmlns:a16="http://schemas.microsoft.com/office/drawing/2014/main" id="{591AF59D-1C4C-44B6-9B0B-B735065EDD5F}"/>
              </a:ext>
            </a:extLst>
          </p:cNvPr>
          <p:cNvPicPr>
            <a:picLocks noChangeAspect="1"/>
          </p:cNvPicPr>
          <p:nvPr/>
        </p:nvPicPr>
        <p:blipFill>
          <a:blip r:embed="rId3"/>
          <a:stretch>
            <a:fillRect/>
          </a:stretch>
        </p:blipFill>
        <p:spPr>
          <a:xfrm>
            <a:off x="116603" y="273445"/>
            <a:ext cx="7044569" cy="2154220"/>
          </a:xfrm>
          <a:prstGeom prst="rect">
            <a:avLst/>
          </a:prstGeom>
        </p:spPr>
      </p:pic>
    </p:spTree>
    <p:extLst>
      <p:ext uri="{BB962C8B-B14F-4D97-AF65-F5344CB8AC3E}">
        <p14:creationId xmlns:p14="http://schemas.microsoft.com/office/powerpoint/2010/main" val="659269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ubert\AppData\Local\Temp\SNAGHTML34f87c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64" y="508123"/>
            <a:ext cx="7989134" cy="56263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72870" y="2921631"/>
            <a:ext cx="3019451" cy="227682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By clicking on the PLUS [ + ] sign beside the Container (folder), You open the options for the Container, which is Components.</a:t>
            </a:r>
          </a:p>
        </p:txBody>
      </p:sp>
      <p:sp>
        <p:nvSpPr>
          <p:cNvPr id="7" name="Left Arrow 6"/>
          <p:cNvSpPr/>
          <p:nvPr/>
        </p:nvSpPr>
        <p:spPr>
          <a:xfrm rot="19753558">
            <a:off x="2251474" y="1864982"/>
            <a:ext cx="3666474" cy="838200"/>
          </a:xfrm>
          <a:prstGeom prst="leftArrow">
            <a:avLst/>
          </a:prstGeom>
          <a:solidFill>
            <a:schemeClr val="accent1">
              <a:lumMod val="20000"/>
              <a:lumOff val="80000"/>
            </a:schemeClr>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access components of the  ROLE</a:t>
            </a:r>
          </a:p>
        </p:txBody>
      </p:sp>
    </p:spTree>
    <p:extLst>
      <p:ext uri="{BB962C8B-B14F-4D97-AF65-F5344CB8AC3E}">
        <p14:creationId xmlns:p14="http://schemas.microsoft.com/office/powerpoint/2010/main" val="713999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9325" y="360118"/>
            <a:ext cx="5486399" cy="461665"/>
          </a:xfrm>
          <a:prstGeom prst="rect">
            <a:avLst/>
          </a:prstGeom>
          <a:noFill/>
        </p:spPr>
        <p:txBody>
          <a:bodyPr wrap="square" rtlCol="0">
            <a:spAutoFit/>
          </a:bodyPr>
          <a:lstStyle/>
          <a:p>
            <a:r>
              <a:rPr lang="en-US" sz="2400" b="1" i="1" u="sng" dirty="0"/>
              <a:t>Before</a:t>
            </a:r>
            <a:r>
              <a:rPr lang="en-US" sz="2400" b="1" i="1" dirty="0"/>
              <a:t> new Role can used :</a:t>
            </a:r>
          </a:p>
        </p:txBody>
      </p:sp>
      <p:sp>
        <p:nvSpPr>
          <p:cNvPr id="5" name="TextBox 4"/>
          <p:cNvSpPr txBox="1"/>
          <p:nvPr/>
        </p:nvSpPr>
        <p:spPr>
          <a:xfrm>
            <a:off x="945113" y="1937795"/>
            <a:ext cx="7609355" cy="707886"/>
          </a:xfrm>
          <a:prstGeom prst="rect">
            <a:avLst/>
          </a:prstGeom>
          <a:noFill/>
        </p:spPr>
        <p:txBody>
          <a:bodyPr wrap="square" rtlCol="0">
            <a:spAutoFit/>
          </a:bodyPr>
          <a:lstStyle/>
          <a:p>
            <a:r>
              <a:rPr lang="en-US" sz="2000" b="1" i="1" dirty="0"/>
              <a:t>New Role will need to be added to your SIS. This may require you to create the Role or your SIS vendor must t create the Role. </a:t>
            </a:r>
          </a:p>
        </p:txBody>
      </p:sp>
      <p:sp>
        <p:nvSpPr>
          <p:cNvPr id="6" name="TextBox 5"/>
          <p:cNvSpPr txBox="1"/>
          <p:nvPr/>
        </p:nvSpPr>
        <p:spPr>
          <a:xfrm>
            <a:off x="945113" y="1167669"/>
            <a:ext cx="7620832" cy="707886"/>
          </a:xfrm>
          <a:prstGeom prst="rect">
            <a:avLst/>
          </a:prstGeom>
          <a:noFill/>
        </p:spPr>
        <p:txBody>
          <a:bodyPr wrap="square" rtlCol="0">
            <a:spAutoFit/>
          </a:bodyPr>
          <a:lstStyle/>
          <a:p>
            <a:r>
              <a:rPr lang="en-US" sz="2000" b="1" i="1" dirty="0"/>
              <a:t>New Role will need to be created using the “Profile Manager” with the correct applications assigned.</a:t>
            </a:r>
          </a:p>
        </p:txBody>
      </p:sp>
      <p:sp>
        <p:nvSpPr>
          <p:cNvPr id="7" name="TextBox 6"/>
          <p:cNvSpPr txBox="1"/>
          <p:nvPr/>
        </p:nvSpPr>
        <p:spPr>
          <a:xfrm>
            <a:off x="933636" y="2721114"/>
            <a:ext cx="7620832" cy="707886"/>
          </a:xfrm>
          <a:prstGeom prst="rect">
            <a:avLst/>
          </a:prstGeom>
          <a:noFill/>
        </p:spPr>
        <p:txBody>
          <a:bodyPr wrap="square" rtlCol="0">
            <a:spAutoFit/>
          </a:bodyPr>
          <a:lstStyle/>
          <a:p>
            <a:r>
              <a:rPr lang="en-US" sz="2000" b="1" i="1" dirty="0"/>
              <a:t>Once the New Role has been completed on both sides, the New Role can be used (assigned) to users in your SIS.</a:t>
            </a:r>
          </a:p>
        </p:txBody>
      </p:sp>
      <p:sp>
        <p:nvSpPr>
          <p:cNvPr id="8" name="TextBox 7"/>
          <p:cNvSpPr txBox="1"/>
          <p:nvPr/>
        </p:nvSpPr>
        <p:spPr>
          <a:xfrm>
            <a:off x="965561" y="3553481"/>
            <a:ext cx="6666600" cy="707886"/>
          </a:xfrm>
          <a:prstGeom prst="rect">
            <a:avLst/>
          </a:prstGeom>
          <a:noFill/>
        </p:spPr>
        <p:txBody>
          <a:bodyPr wrap="square" rtlCol="0">
            <a:spAutoFit/>
          </a:bodyPr>
          <a:lstStyle/>
          <a:p>
            <a:r>
              <a:rPr lang="en-US" sz="2000" b="1" i="1" dirty="0"/>
              <a:t>Best Practice- always test the new ROLE before assigning it to a user. </a:t>
            </a:r>
          </a:p>
        </p:txBody>
      </p:sp>
      <p:pic>
        <p:nvPicPr>
          <p:cNvPr id="3" name="Picture 2">
            <a:extLst>
              <a:ext uri="{FF2B5EF4-FFF2-40B4-BE49-F238E27FC236}">
                <a16:creationId xmlns:a16="http://schemas.microsoft.com/office/drawing/2014/main" id="{BBC21FEF-6F78-48E2-B630-A7B81B4F2A4D}"/>
              </a:ext>
            </a:extLst>
          </p:cNvPr>
          <p:cNvPicPr>
            <a:picLocks noChangeAspect="1"/>
          </p:cNvPicPr>
          <p:nvPr/>
        </p:nvPicPr>
        <p:blipFill>
          <a:blip r:embed="rId2"/>
          <a:stretch>
            <a:fillRect/>
          </a:stretch>
        </p:blipFill>
        <p:spPr>
          <a:xfrm>
            <a:off x="1228434" y="4384265"/>
            <a:ext cx="7371428" cy="1580952"/>
          </a:xfrm>
          <a:prstGeom prst="rect">
            <a:avLst/>
          </a:prstGeom>
        </p:spPr>
      </p:pic>
    </p:spTree>
    <p:extLst>
      <p:ext uri="{BB962C8B-B14F-4D97-AF65-F5344CB8AC3E}">
        <p14:creationId xmlns:p14="http://schemas.microsoft.com/office/powerpoint/2010/main" val="66672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7402BA-7916-4C87-A64A-32A4855A0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07" y="69273"/>
            <a:ext cx="4192422" cy="55002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D947617-7893-4E41-B2D7-3BC55B709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104" y="748145"/>
            <a:ext cx="4336677" cy="592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9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89162" y="1775096"/>
            <a:ext cx="3489945" cy="892552"/>
          </a:xfrm>
          <a:prstGeom prst="rect">
            <a:avLst/>
          </a:prstGeom>
          <a:noFill/>
        </p:spPr>
        <p:txBody>
          <a:bodyPr wrap="square" rtlCol="0">
            <a:spAutoFit/>
          </a:bodyPr>
          <a:lstStyle/>
          <a:p>
            <a:r>
              <a:rPr lang="en-US" sz="3200" dirty="0"/>
              <a:t>LA Status</a:t>
            </a:r>
          </a:p>
          <a:p>
            <a:r>
              <a:rPr lang="en-US" sz="2000" dirty="0">
                <a:latin typeface="+mn-lt"/>
              </a:rPr>
              <a:t>Local Assessment Status</a:t>
            </a:r>
          </a:p>
        </p:txBody>
      </p:sp>
      <p:pic>
        <p:nvPicPr>
          <p:cNvPr id="4098" name="Picture 2">
            <a:extLst>
              <a:ext uri="{FF2B5EF4-FFF2-40B4-BE49-F238E27FC236}">
                <a16:creationId xmlns:a16="http://schemas.microsoft.com/office/drawing/2014/main" id="{A10835C1-40B0-40E7-810D-8F5232B73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35" y="193822"/>
            <a:ext cx="4957383" cy="655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0F4D6F0-F249-4289-B6F9-32463E888D6A}"/>
              </a:ext>
            </a:extLst>
          </p:cNvPr>
          <p:cNvPicPr>
            <a:picLocks noChangeAspect="1"/>
          </p:cNvPicPr>
          <p:nvPr/>
        </p:nvPicPr>
        <p:blipFill>
          <a:blip r:embed="rId3"/>
          <a:stretch>
            <a:fillRect/>
          </a:stretch>
        </p:blipFill>
        <p:spPr>
          <a:xfrm>
            <a:off x="5237018" y="2849868"/>
            <a:ext cx="3732856" cy="1777550"/>
          </a:xfrm>
          <a:prstGeom prst="rect">
            <a:avLst/>
          </a:prstGeom>
        </p:spPr>
      </p:pic>
      <p:sp>
        <p:nvSpPr>
          <p:cNvPr id="18" name="Right Arrow 12">
            <a:extLst>
              <a:ext uri="{FF2B5EF4-FFF2-40B4-BE49-F238E27FC236}">
                <a16:creationId xmlns:a16="http://schemas.microsoft.com/office/drawing/2014/main" id="{F44D9D95-9F82-4806-9DE5-4FFFCB74B8C5}"/>
              </a:ext>
            </a:extLst>
          </p:cNvPr>
          <p:cNvSpPr/>
          <p:nvPr/>
        </p:nvSpPr>
        <p:spPr>
          <a:xfrm rot="1864478">
            <a:off x="3516857" y="2278938"/>
            <a:ext cx="3152537"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5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37018" y="2884141"/>
            <a:ext cx="2357683" cy="584775"/>
          </a:xfrm>
          <a:prstGeom prst="rect">
            <a:avLst/>
          </a:prstGeom>
          <a:noFill/>
        </p:spPr>
        <p:txBody>
          <a:bodyPr wrap="square" rtlCol="0">
            <a:spAutoFit/>
          </a:bodyPr>
          <a:lstStyle/>
          <a:p>
            <a:r>
              <a:rPr lang="en-US" sz="3200" dirty="0"/>
              <a:t>CLIP / SIP</a:t>
            </a:r>
            <a:endParaRPr lang="en-US" sz="3200" dirty="0">
              <a:latin typeface="+mn-lt"/>
            </a:endParaRPr>
          </a:p>
        </p:txBody>
      </p:sp>
      <p:pic>
        <p:nvPicPr>
          <p:cNvPr id="2" name="Picture 1">
            <a:extLst>
              <a:ext uri="{FF2B5EF4-FFF2-40B4-BE49-F238E27FC236}">
                <a16:creationId xmlns:a16="http://schemas.microsoft.com/office/drawing/2014/main" id="{9C77D1A4-99F4-4B25-92F6-8DAFE073A388}"/>
              </a:ext>
            </a:extLst>
          </p:cNvPr>
          <p:cNvPicPr>
            <a:picLocks noChangeAspect="1"/>
          </p:cNvPicPr>
          <p:nvPr/>
        </p:nvPicPr>
        <p:blipFill>
          <a:blip r:embed="rId2"/>
          <a:stretch>
            <a:fillRect/>
          </a:stretch>
        </p:blipFill>
        <p:spPr>
          <a:xfrm>
            <a:off x="304800" y="107738"/>
            <a:ext cx="3218372" cy="6652057"/>
          </a:xfrm>
          <a:prstGeom prst="rect">
            <a:avLst/>
          </a:prstGeom>
        </p:spPr>
      </p:pic>
      <p:pic>
        <p:nvPicPr>
          <p:cNvPr id="4" name="Picture 3">
            <a:extLst>
              <a:ext uri="{FF2B5EF4-FFF2-40B4-BE49-F238E27FC236}">
                <a16:creationId xmlns:a16="http://schemas.microsoft.com/office/drawing/2014/main" id="{325246CE-14BF-4851-8D25-62C4607F5E43}"/>
              </a:ext>
            </a:extLst>
          </p:cNvPr>
          <p:cNvPicPr>
            <a:picLocks noChangeAspect="1"/>
          </p:cNvPicPr>
          <p:nvPr/>
        </p:nvPicPr>
        <p:blipFill>
          <a:blip r:embed="rId3"/>
          <a:stretch>
            <a:fillRect/>
          </a:stretch>
        </p:blipFill>
        <p:spPr>
          <a:xfrm>
            <a:off x="4508089" y="342700"/>
            <a:ext cx="2885714" cy="2171429"/>
          </a:xfrm>
          <a:prstGeom prst="rect">
            <a:avLst/>
          </a:prstGeom>
        </p:spPr>
      </p:pic>
      <p:pic>
        <p:nvPicPr>
          <p:cNvPr id="14" name="Picture 13">
            <a:extLst>
              <a:ext uri="{FF2B5EF4-FFF2-40B4-BE49-F238E27FC236}">
                <a16:creationId xmlns:a16="http://schemas.microsoft.com/office/drawing/2014/main" id="{C8854311-1191-4D7C-9710-30465AE5EC65}"/>
              </a:ext>
            </a:extLst>
          </p:cNvPr>
          <p:cNvPicPr>
            <a:picLocks noChangeAspect="1"/>
          </p:cNvPicPr>
          <p:nvPr/>
        </p:nvPicPr>
        <p:blipFill>
          <a:blip r:embed="rId4"/>
          <a:stretch>
            <a:fillRect/>
          </a:stretch>
        </p:blipFill>
        <p:spPr>
          <a:xfrm>
            <a:off x="3968449" y="3429000"/>
            <a:ext cx="4667310" cy="1614055"/>
          </a:xfrm>
          <a:prstGeom prst="rect">
            <a:avLst/>
          </a:prstGeom>
        </p:spPr>
      </p:pic>
      <p:sp>
        <p:nvSpPr>
          <p:cNvPr id="7" name="Right Arrow 12">
            <a:extLst>
              <a:ext uri="{FF2B5EF4-FFF2-40B4-BE49-F238E27FC236}">
                <a16:creationId xmlns:a16="http://schemas.microsoft.com/office/drawing/2014/main" id="{0F1B0F80-43DA-489D-8273-7F0CBC392E14}"/>
              </a:ext>
            </a:extLst>
          </p:cNvPr>
          <p:cNvSpPr/>
          <p:nvPr/>
        </p:nvSpPr>
        <p:spPr>
          <a:xfrm rot="21413878">
            <a:off x="2735339" y="553762"/>
            <a:ext cx="2020944"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89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39008" y="606287"/>
            <a:ext cx="4181062" cy="584775"/>
          </a:xfrm>
          <a:prstGeom prst="rect">
            <a:avLst/>
          </a:prstGeom>
          <a:noFill/>
        </p:spPr>
        <p:txBody>
          <a:bodyPr wrap="square" rtlCol="0">
            <a:spAutoFit/>
          </a:bodyPr>
          <a:lstStyle/>
          <a:p>
            <a:r>
              <a:rPr lang="en-US" sz="3200" dirty="0"/>
              <a:t>Counselor Companion</a:t>
            </a:r>
            <a:endParaRPr lang="en-US" sz="3200" dirty="0">
              <a:latin typeface="+mn-lt"/>
            </a:endParaRPr>
          </a:p>
        </p:txBody>
      </p:sp>
      <p:pic>
        <p:nvPicPr>
          <p:cNvPr id="2" name="Picture 1">
            <a:extLst>
              <a:ext uri="{FF2B5EF4-FFF2-40B4-BE49-F238E27FC236}">
                <a16:creationId xmlns:a16="http://schemas.microsoft.com/office/drawing/2014/main" id="{645CF6F4-2161-4CE3-B914-CC626C4D016B}"/>
              </a:ext>
            </a:extLst>
          </p:cNvPr>
          <p:cNvPicPr>
            <a:picLocks noChangeAspect="1"/>
          </p:cNvPicPr>
          <p:nvPr/>
        </p:nvPicPr>
        <p:blipFill>
          <a:blip r:embed="rId2"/>
          <a:stretch>
            <a:fillRect/>
          </a:stretch>
        </p:blipFill>
        <p:spPr>
          <a:xfrm>
            <a:off x="192980" y="1643270"/>
            <a:ext cx="6212354" cy="2533349"/>
          </a:xfrm>
          <a:prstGeom prst="rect">
            <a:avLst/>
          </a:prstGeom>
        </p:spPr>
      </p:pic>
      <p:pic>
        <p:nvPicPr>
          <p:cNvPr id="4" name="Picture 3">
            <a:extLst>
              <a:ext uri="{FF2B5EF4-FFF2-40B4-BE49-F238E27FC236}">
                <a16:creationId xmlns:a16="http://schemas.microsoft.com/office/drawing/2014/main" id="{7F50DF54-082F-4B9A-857A-863772407259}"/>
              </a:ext>
            </a:extLst>
          </p:cNvPr>
          <p:cNvPicPr>
            <a:picLocks noChangeAspect="1"/>
          </p:cNvPicPr>
          <p:nvPr/>
        </p:nvPicPr>
        <p:blipFill>
          <a:blip r:embed="rId3"/>
          <a:stretch>
            <a:fillRect/>
          </a:stretch>
        </p:blipFill>
        <p:spPr>
          <a:xfrm>
            <a:off x="4634356" y="2405181"/>
            <a:ext cx="4282780" cy="1146401"/>
          </a:xfrm>
          <a:prstGeom prst="rect">
            <a:avLst/>
          </a:prstGeom>
        </p:spPr>
      </p:pic>
      <p:sp>
        <p:nvSpPr>
          <p:cNvPr id="13" name="Right Arrow 12"/>
          <p:cNvSpPr/>
          <p:nvPr/>
        </p:nvSpPr>
        <p:spPr>
          <a:xfrm rot="1351490">
            <a:off x="3693049" y="2376062"/>
            <a:ext cx="147298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318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12149" y="1018982"/>
            <a:ext cx="2895600" cy="584775"/>
          </a:xfrm>
          <a:prstGeom prst="rect">
            <a:avLst/>
          </a:prstGeom>
          <a:noFill/>
        </p:spPr>
        <p:txBody>
          <a:bodyPr wrap="square" rtlCol="0">
            <a:spAutoFit/>
          </a:bodyPr>
          <a:lstStyle/>
          <a:p>
            <a:r>
              <a:rPr lang="en-US" sz="3200" dirty="0">
                <a:latin typeface="+mn-lt"/>
              </a:rPr>
              <a:t>EL Screener</a:t>
            </a:r>
          </a:p>
        </p:txBody>
      </p:sp>
      <p:pic>
        <p:nvPicPr>
          <p:cNvPr id="5" name="Picture 4">
            <a:extLst>
              <a:ext uri="{FF2B5EF4-FFF2-40B4-BE49-F238E27FC236}">
                <a16:creationId xmlns:a16="http://schemas.microsoft.com/office/drawing/2014/main" id="{934F18BF-21CE-44BA-85CB-5A5E71C10E21}"/>
              </a:ext>
            </a:extLst>
          </p:cNvPr>
          <p:cNvPicPr>
            <a:picLocks noChangeAspect="1"/>
          </p:cNvPicPr>
          <p:nvPr/>
        </p:nvPicPr>
        <p:blipFill>
          <a:blip r:embed="rId2"/>
          <a:stretch>
            <a:fillRect/>
          </a:stretch>
        </p:blipFill>
        <p:spPr>
          <a:xfrm>
            <a:off x="230868" y="2110956"/>
            <a:ext cx="5843685" cy="2123381"/>
          </a:xfrm>
          <a:prstGeom prst="rect">
            <a:avLst/>
          </a:prstGeom>
        </p:spPr>
      </p:pic>
      <p:pic>
        <p:nvPicPr>
          <p:cNvPr id="4" name="Picture 3">
            <a:extLst>
              <a:ext uri="{FF2B5EF4-FFF2-40B4-BE49-F238E27FC236}">
                <a16:creationId xmlns:a16="http://schemas.microsoft.com/office/drawing/2014/main" id="{AA827A36-8795-400E-BB8B-89EC91FD8CED}"/>
              </a:ext>
            </a:extLst>
          </p:cNvPr>
          <p:cNvPicPr>
            <a:picLocks noChangeAspect="1"/>
          </p:cNvPicPr>
          <p:nvPr/>
        </p:nvPicPr>
        <p:blipFill>
          <a:blip r:embed="rId3"/>
          <a:stretch>
            <a:fillRect/>
          </a:stretch>
        </p:blipFill>
        <p:spPr>
          <a:xfrm>
            <a:off x="5583647" y="2402780"/>
            <a:ext cx="2941162" cy="1712020"/>
          </a:xfrm>
          <a:prstGeom prst="rect">
            <a:avLst/>
          </a:prstGeom>
        </p:spPr>
      </p:pic>
      <p:sp>
        <p:nvSpPr>
          <p:cNvPr id="10" name="Right Arrow 12">
            <a:extLst>
              <a:ext uri="{FF2B5EF4-FFF2-40B4-BE49-F238E27FC236}">
                <a16:creationId xmlns:a16="http://schemas.microsoft.com/office/drawing/2014/main" id="{0C1D4A7D-068A-47C0-BE7E-14B12D9A220B}"/>
              </a:ext>
            </a:extLst>
          </p:cNvPr>
          <p:cNvSpPr/>
          <p:nvPr/>
        </p:nvSpPr>
        <p:spPr>
          <a:xfrm rot="824581">
            <a:off x="2681970" y="2548059"/>
            <a:ext cx="3152537"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20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145C43-ED93-4BD8-AF40-C614B9FA2653}"/>
              </a:ext>
            </a:extLst>
          </p:cNvPr>
          <p:cNvPicPr>
            <a:picLocks noChangeAspect="1"/>
          </p:cNvPicPr>
          <p:nvPr/>
        </p:nvPicPr>
        <p:blipFill>
          <a:blip r:embed="rId2"/>
          <a:stretch>
            <a:fillRect/>
          </a:stretch>
        </p:blipFill>
        <p:spPr>
          <a:xfrm>
            <a:off x="402476" y="2376731"/>
            <a:ext cx="7586870" cy="2756700"/>
          </a:xfrm>
          <a:prstGeom prst="rect">
            <a:avLst/>
          </a:prstGeom>
        </p:spPr>
      </p:pic>
      <p:sp>
        <p:nvSpPr>
          <p:cNvPr id="15" name="TextBox 14"/>
          <p:cNvSpPr txBox="1"/>
          <p:nvPr/>
        </p:nvSpPr>
        <p:spPr>
          <a:xfrm>
            <a:off x="1048913" y="714843"/>
            <a:ext cx="6293996" cy="954107"/>
          </a:xfrm>
          <a:prstGeom prst="rect">
            <a:avLst/>
          </a:prstGeom>
          <a:noFill/>
        </p:spPr>
        <p:txBody>
          <a:bodyPr wrap="square" rtlCol="0">
            <a:spAutoFit/>
          </a:bodyPr>
          <a:lstStyle/>
          <a:p>
            <a:r>
              <a:rPr lang="en-US" sz="3200" dirty="0">
                <a:latin typeface="+mn-lt"/>
              </a:rPr>
              <a:t>ES4PS </a:t>
            </a:r>
          </a:p>
          <a:p>
            <a:r>
              <a:rPr lang="en-US" sz="2400" dirty="0"/>
              <a:t>Equitable Services for Private School</a:t>
            </a:r>
            <a:endParaRPr lang="en-US" sz="2400" dirty="0">
              <a:latin typeface="+mn-lt"/>
            </a:endParaRPr>
          </a:p>
        </p:txBody>
      </p:sp>
      <p:pic>
        <p:nvPicPr>
          <p:cNvPr id="3" name="Picture 2">
            <a:extLst>
              <a:ext uri="{FF2B5EF4-FFF2-40B4-BE49-F238E27FC236}">
                <a16:creationId xmlns:a16="http://schemas.microsoft.com/office/drawing/2014/main" id="{DB10D40B-FE22-41DB-BE78-AEC520B395BA}"/>
              </a:ext>
            </a:extLst>
          </p:cNvPr>
          <p:cNvPicPr>
            <a:picLocks noChangeAspect="1"/>
          </p:cNvPicPr>
          <p:nvPr/>
        </p:nvPicPr>
        <p:blipFill>
          <a:blip r:embed="rId3"/>
          <a:stretch>
            <a:fillRect/>
          </a:stretch>
        </p:blipFill>
        <p:spPr>
          <a:xfrm>
            <a:off x="5086061" y="2853322"/>
            <a:ext cx="3958972" cy="1539600"/>
          </a:xfrm>
          <a:prstGeom prst="rect">
            <a:avLst/>
          </a:prstGeom>
        </p:spPr>
      </p:pic>
      <p:sp>
        <p:nvSpPr>
          <p:cNvPr id="10" name="Right Arrow 12">
            <a:extLst>
              <a:ext uri="{FF2B5EF4-FFF2-40B4-BE49-F238E27FC236}">
                <a16:creationId xmlns:a16="http://schemas.microsoft.com/office/drawing/2014/main" id="{0C1D4A7D-068A-47C0-BE7E-14B12D9A220B}"/>
              </a:ext>
            </a:extLst>
          </p:cNvPr>
          <p:cNvSpPr/>
          <p:nvPr/>
        </p:nvSpPr>
        <p:spPr>
          <a:xfrm rot="526541">
            <a:off x="3625721" y="3020791"/>
            <a:ext cx="223043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14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3F5D38-0341-488D-B76E-39CE46E88AD5}"/>
              </a:ext>
            </a:extLst>
          </p:cNvPr>
          <p:cNvPicPr>
            <a:picLocks noChangeAspect="1"/>
          </p:cNvPicPr>
          <p:nvPr/>
        </p:nvPicPr>
        <p:blipFill>
          <a:blip r:embed="rId2"/>
          <a:stretch>
            <a:fillRect/>
          </a:stretch>
        </p:blipFill>
        <p:spPr>
          <a:xfrm>
            <a:off x="986211" y="2065973"/>
            <a:ext cx="6247401" cy="2300742"/>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5664199" y="2325566"/>
            <a:ext cx="2636343" cy="1430508"/>
          </a:xfrm>
          <a:prstGeom prst="rect">
            <a:avLst/>
          </a:prstGeom>
          <a:noFill/>
          <a:ln w="9525">
            <a:noFill/>
            <a:miter lim="800000"/>
            <a:headEnd/>
            <a:tailEnd/>
          </a:ln>
        </p:spPr>
      </p:pic>
      <p:sp>
        <p:nvSpPr>
          <p:cNvPr id="15" name="TextBox 14"/>
          <p:cNvSpPr txBox="1"/>
          <p:nvPr/>
        </p:nvSpPr>
        <p:spPr>
          <a:xfrm>
            <a:off x="986211" y="1329511"/>
            <a:ext cx="2895600" cy="584775"/>
          </a:xfrm>
          <a:prstGeom prst="rect">
            <a:avLst/>
          </a:prstGeom>
          <a:noFill/>
        </p:spPr>
        <p:txBody>
          <a:bodyPr wrap="square" rtlCol="0">
            <a:spAutoFit/>
          </a:bodyPr>
          <a:lstStyle/>
          <a:p>
            <a:r>
              <a:rPr lang="en-US" sz="3200" dirty="0">
                <a:latin typeface="+mn-lt"/>
              </a:rPr>
              <a:t>Gifted</a:t>
            </a:r>
          </a:p>
        </p:txBody>
      </p:sp>
      <p:sp>
        <p:nvSpPr>
          <p:cNvPr id="13" name="Right Arrow 12"/>
          <p:cNvSpPr/>
          <p:nvPr/>
        </p:nvSpPr>
        <p:spPr>
          <a:xfrm rot="611999">
            <a:off x="3434463" y="2562921"/>
            <a:ext cx="2475211"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64892" y="1476170"/>
            <a:ext cx="5526189" cy="3730010"/>
          </a:xfrm>
          <a:prstGeom prst="rect">
            <a:avLst/>
          </a:prstGeom>
          <a:noFill/>
          <a:ln w="9525">
            <a:noFill/>
            <a:miter lim="800000"/>
            <a:headEnd/>
            <a:tailEnd/>
          </a:ln>
        </p:spPr>
      </p:pic>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pPr/>
              <a:t>2/11/2020</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29</a:t>
            </a:fld>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5451988" y="1799303"/>
            <a:ext cx="3276600" cy="1752692"/>
          </a:xfrm>
          <a:prstGeom prst="rect">
            <a:avLst/>
          </a:prstGeom>
          <a:noFill/>
          <a:ln w="9525">
            <a:noFill/>
            <a:miter lim="800000"/>
            <a:headEnd/>
            <a:tailEnd/>
          </a:ln>
        </p:spPr>
      </p:pic>
      <p:sp>
        <p:nvSpPr>
          <p:cNvPr id="13" name="Right Arrow 12"/>
          <p:cNvSpPr/>
          <p:nvPr/>
        </p:nvSpPr>
        <p:spPr>
          <a:xfrm rot="21354568">
            <a:off x="3323305" y="2649794"/>
            <a:ext cx="2531614"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F286C3-57D6-4DD6-AE9B-D21AE4C88D1D}"/>
              </a:ext>
            </a:extLst>
          </p:cNvPr>
          <p:cNvSpPr txBox="1"/>
          <p:nvPr/>
        </p:nvSpPr>
        <p:spPr>
          <a:xfrm>
            <a:off x="1099588" y="685800"/>
            <a:ext cx="7434812" cy="584775"/>
          </a:xfrm>
          <a:prstGeom prst="rect">
            <a:avLst/>
          </a:prstGeom>
          <a:noFill/>
        </p:spPr>
        <p:txBody>
          <a:bodyPr wrap="square" rtlCol="0">
            <a:spAutoFit/>
          </a:bodyPr>
          <a:lstStyle/>
          <a:p>
            <a:r>
              <a:rPr lang="en-US" sz="3200" dirty="0"/>
              <a:t>Growth Model (green bubbles)</a:t>
            </a:r>
            <a:endParaRPr lang="en-US" sz="32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3DA779A-C410-4FC8-9B3C-567547FEEC23}"/>
              </a:ext>
            </a:extLst>
          </p:cNvPr>
          <p:cNvSpPr>
            <a:spLocks noGrp="1"/>
          </p:cNvSpPr>
          <p:nvPr>
            <p:ph type="dt" sz="half" idx="4294967295"/>
          </p:nvPr>
        </p:nvSpPr>
        <p:spPr>
          <a:xfrm>
            <a:off x="0" y="6356350"/>
            <a:ext cx="2057400" cy="365125"/>
          </a:xfrm>
        </p:spPr>
        <p:txBody>
          <a:bodyPr/>
          <a:lstStyle/>
          <a:p>
            <a:fld id="{383A17E0-28EC-493A-A2BA-E1070EBF6E76}" type="datetime1">
              <a:rPr lang="en-US" smtClean="0"/>
              <a:pPr/>
              <a:t>2/11/2020</a:t>
            </a:fld>
            <a:endParaRPr lang="en-US" dirty="0"/>
          </a:p>
        </p:txBody>
      </p:sp>
      <p:sp>
        <p:nvSpPr>
          <p:cNvPr id="6" name="Slide Number Placeholder 5">
            <a:extLst>
              <a:ext uri="{FF2B5EF4-FFF2-40B4-BE49-F238E27FC236}">
                <a16:creationId xmlns:a16="http://schemas.microsoft.com/office/drawing/2014/main" id="{B6D80D4E-B3F4-4495-B14B-BD2E0BAAD8C9}"/>
              </a:ext>
            </a:extLst>
          </p:cNvPr>
          <p:cNvSpPr>
            <a:spLocks noGrp="1"/>
          </p:cNvSpPr>
          <p:nvPr>
            <p:ph type="sldNum" sz="quarter" idx="4294967295"/>
          </p:nvPr>
        </p:nvSpPr>
        <p:spPr>
          <a:xfrm>
            <a:off x="7086600" y="6356350"/>
            <a:ext cx="2057400" cy="365125"/>
          </a:xfrm>
        </p:spPr>
        <p:txBody>
          <a:bodyPr/>
          <a:lstStyle/>
          <a:p>
            <a:fld id="{B63E4CEF-BB1E-48C7-AE93-F39F6AA99AD7}" type="slidenum">
              <a:rPr lang="en-US" smtClean="0"/>
              <a:pPr/>
              <a:t>3</a:t>
            </a:fld>
            <a:endParaRPr lang="en-US" dirty="0"/>
          </a:p>
        </p:txBody>
      </p:sp>
      <p:pic>
        <p:nvPicPr>
          <p:cNvPr id="7" name="Picture 6">
            <a:extLst>
              <a:ext uri="{FF2B5EF4-FFF2-40B4-BE49-F238E27FC236}">
                <a16:creationId xmlns:a16="http://schemas.microsoft.com/office/drawing/2014/main" id="{31AC7F0D-64AE-45C9-B368-ADA1A2167AF8}"/>
              </a:ext>
            </a:extLst>
          </p:cNvPr>
          <p:cNvPicPr>
            <a:picLocks noChangeAspect="1"/>
          </p:cNvPicPr>
          <p:nvPr/>
        </p:nvPicPr>
        <p:blipFill>
          <a:blip r:embed="rId2"/>
          <a:stretch>
            <a:fillRect/>
          </a:stretch>
        </p:blipFill>
        <p:spPr>
          <a:xfrm>
            <a:off x="659908" y="0"/>
            <a:ext cx="7824183" cy="6858000"/>
          </a:xfrm>
          <a:prstGeom prst="rect">
            <a:avLst/>
          </a:prstGeom>
        </p:spPr>
      </p:pic>
    </p:spTree>
    <p:extLst>
      <p:ext uri="{BB962C8B-B14F-4D97-AF65-F5344CB8AC3E}">
        <p14:creationId xmlns:p14="http://schemas.microsoft.com/office/powerpoint/2010/main" val="862024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014315-6A82-4B22-BAAD-0823F1DEC59D}"/>
              </a:ext>
            </a:extLst>
          </p:cNvPr>
          <p:cNvPicPr>
            <a:picLocks noChangeAspect="1"/>
          </p:cNvPicPr>
          <p:nvPr/>
        </p:nvPicPr>
        <p:blipFill>
          <a:blip r:embed="rId2"/>
          <a:stretch>
            <a:fillRect/>
          </a:stretch>
        </p:blipFill>
        <p:spPr>
          <a:xfrm>
            <a:off x="943429" y="1686069"/>
            <a:ext cx="6785310" cy="2991948"/>
          </a:xfrm>
          <a:prstGeom prst="rect">
            <a:avLst/>
          </a:prstGeom>
        </p:spPr>
      </p:pic>
      <p:pic>
        <p:nvPicPr>
          <p:cNvPr id="36866" name="Picture 2"/>
          <p:cNvPicPr>
            <a:picLocks noChangeAspect="1" noChangeArrowheads="1"/>
          </p:cNvPicPr>
          <p:nvPr/>
        </p:nvPicPr>
        <p:blipFill>
          <a:blip r:embed="rId3" cstate="print"/>
          <a:srcRect/>
          <a:stretch>
            <a:fillRect/>
          </a:stretch>
        </p:blipFill>
        <p:spPr bwMode="auto">
          <a:xfrm>
            <a:off x="6172200" y="1981200"/>
            <a:ext cx="2171888" cy="1009738"/>
          </a:xfrm>
          <a:prstGeom prst="rect">
            <a:avLst/>
          </a:prstGeom>
          <a:noFill/>
          <a:ln w="9525">
            <a:noFill/>
            <a:miter lim="800000"/>
            <a:headEnd/>
            <a:tailEnd/>
          </a:ln>
        </p:spPr>
      </p:pic>
      <p:sp>
        <p:nvSpPr>
          <p:cNvPr id="13" name="Right Arrow 12"/>
          <p:cNvSpPr/>
          <p:nvPr/>
        </p:nvSpPr>
        <p:spPr>
          <a:xfrm rot="503875">
            <a:off x="3928607" y="2054003"/>
            <a:ext cx="2601257"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C008CE-8D5E-407B-9640-E040ADBB905A}"/>
              </a:ext>
            </a:extLst>
          </p:cNvPr>
          <p:cNvSpPr txBox="1"/>
          <p:nvPr/>
        </p:nvSpPr>
        <p:spPr>
          <a:xfrm>
            <a:off x="2021386" y="945687"/>
            <a:ext cx="4416608" cy="584775"/>
          </a:xfrm>
          <a:prstGeom prst="rect">
            <a:avLst/>
          </a:prstGeom>
          <a:noFill/>
        </p:spPr>
        <p:txBody>
          <a:bodyPr wrap="square" rtlCol="0">
            <a:spAutoFit/>
          </a:bodyPr>
          <a:lstStyle/>
          <a:p>
            <a:r>
              <a:rPr lang="en-US" sz="3200" dirty="0">
                <a:latin typeface="+mn-lt"/>
              </a:rPr>
              <a:t>GTID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97549-7F85-4203-9975-96F84B7ACAA7}"/>
              </a:ext>
            </a:extLst>
          </p:cNvPr>
          <p:cNvPicPr>
            <a:picLocks noChangeAspect="1"/>
          </p:cNvPicPr>
          <p:nvPr/>
        </p:nvPicPr>
        <p:blipFill>
          <a:blip r:embed="rId2"/>
          <a:stretch>
            <a:fillRect/>
          </a:stretch>
        </p:blipFill>
        <p:spPr>
          <a:xfrm>
            <a:off x="748513" y="1747564"/>
            <a:ext cx="5278195" cy="2254593"/>
          </a:xfrm>
          <a:prstGeom prst="rect">
            <a:avLst/>
          </a:prstGeom>
        </p:spPr>
      </p:pic>
      <p:pic>
        <p:nvPicPr>
          <p:cNvPr id="1027" name="Picture 3"/>
          <p:cNvPicPr>
            <a:picLocks noChangeAspect="1" noChangeArrowheads="1"/>
          </p:cNvPicPr>
          <p:nvPr/>
        </p:nvPicPr>
        <p:blipFill>
          <a:blip r:embed="rId3" cstate="print"/>
          <a:srcRect/>
          <a:stretch>
            <a:fillRect/>
          </a:stretch>
        </p:blipFill>
        <p:spPr bwMode="auto">
          <a:xfrm>
            <a:off x="5825836" y="2290275"/>
            <a:ext cx="2934028" cy="1371720"/>
          </a:xfrm>
          <a:prstGeom prst="rect">
            <a:avLst/>
          </a:prstGeom>
          <a:noFill/>
          <a:ln w="9525">
            <a:noFill/>
            <a:miter lim="800000"/>
            <a:headEnd/>
            <a:tailEnd/>
          </a:ln>
        </p:spPr>
      </p:pic>
      <p:sp>
        <p:nvSpPr>
          <p:cNvPr id="13" name="Right Arrow 12"/>
          <p:cNvSpPr/>
          <p:nvPr/>
        </p:nvSpPr>
        <p:spPr>
          <a:xfrm rot="568527">
            <a:off x="4699464" y="2420967"/>
            <a:ext cx="1677592"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9374DA-8E01-4A24-8BE5-D94C8C69E419}"/>
              </a:ext>
            </a:extLst>
          </p:cNvPr>
          <p:cNvSpPr txBox="1"/>
          <p:nvPr/>
        </p:nvSpPr>
        <p:spPr>
          <a:xfrm>
            <a:off x="1099588" y="685800"/>
            <a:ext cx="7434812" cy="584775"/>
          </a:xfrm>
          <a:prstGeom prst="rect">
            <a:avLst/>
          </a:prstGeom>
          <a:noFill/>
        </p:spPr>
        <p:txBody>
          <a:bodyPr wrap="square" rtlCol="0">
            <a:spAutoFit/>
          </a:bodyPr>
          <a:lstStyle/>
          <a:p>
            <a:r>
              <a:rPr lang="en-US" sz="3200" dirty="0"/>
              <a:t>High School Feedback</a:t>
            </a:r>
            <a:endParaRPr lang="en-US" sz="3200"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90C3305-8F7C-41BC-9A19-8D3C6ACD8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78" y="1784637"/>
            <a:ext cx="7050868" cy="22998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3" cstate="print"/>
          <a:srcRect/>
          <a:stretch>
            <a:fillRect/>
          </a:stretch>
        </p:blipFill>
        <p:spPr bwMode="auto">
          <a:xfrm>
            <a:off x="5715000" y="1981200"/>
            <a:ext cx="2571973" cy="1828958"/>
          </a:xfrm>
          <a:prstGeom prst="rect">
            <a:avLst/>
          </a:prstGeom>
          <a:noFill/>
          <a:ln w="9525">
            <a:noFill/>
            <a:miter lim="800000"/>
            <a:headEnd/>
            <a:tailEnd/>
          </a:ln>
        </p:spPr>
      </p:pic>
      <p:sp>
        <p:nvSpPr>
          <p:cNvPr id="15" name="TextBox 14"/>
          <p:cNvSpPr txBox="1"/>
          <p:nvPr/>
        </p:nvSpPr>
        <p:spPr>
          <a:xfrm>
            <a:off x="3380601" y="684485"/>
            <a:ext cx="4100945" cy="584775"/>
          </a:xfrm>
          <a:prstGeom prst="rect">
            <a:avLst/>
          </a:prstGeom>
          <a:noFill/>
        </p:spPr>
        <p:txBody>
          <a:bodyPr wrap="square" rtlCol="0">
            <a:spAutoFit/>
          </a:bodyPr>
          <a:lstStyle/>
          <a:p>
            <a:r>
              <a:rPr lang="en-US" sz="3200" dirty="0">
                <a:latin typeface="+mn-lt"/>
              </a:rPr>
              <a:t>Georgia Online IEP</a:t>
            </a:r>
          </a:p>
        </p:txBody>
      </p:sp>
      <p:sp>
        <p:nvSpPr>
          <p:cNvPr id="13" name="Right Arrow 12"/>
          <p:cNvSpPr/>
          <p:nvPr/>
        </p:nvSpPr>
        <p:spPr>
          <a:xfrm rot="21439476">
            <a:off x="3571648" y="2691625"/>
            <a:ext cx="2919203"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ECBFF8-A1C4-4C42-BB84-19BA2F8F5CC0}"/>
              </a:ext>
            </a:extLst>
          </p:cNvPr>
          <p:cNvPicPr>
            <a:picLocks noChangeAspect="1"/>
          </p:cNvPicPr>
          <p:nvPr/>
        </p:nvPicPr>
        <p:blipFill>
          <a:blip r:embed="rId2"/>
          <a:stretch>
            <a:fillRect/>
          </a:stretch>
        </p:blipFill>
        <p:spPr>
          <a:xfrm>
            <a:off x="714996" y="1367084"/>
            <a:ext cx="5228604" cy="5258652"/>
          </a:xfrm>
          <a:prstGeom prst="rect">
            <a:avLst/>
          </a:prstGeom>
        </p:spPr>
      </p:pic>
      <p:pic>
        <p:nvPicPr>
          <p:cNvPr id="37890" name="Picture 2"/>
          <p:cNvPicPr>
            <a:picLocks noChangeAspect="1" noChangeArrowheads="1"/>
          </p:cNvPicPr>
          <p:nvPr/>
        </p:nvPicPr>
        <p:blipFill>
          <a:blip r:embed="rId3" cstate="print"/>
          <a:srcRect/>
          <a:stretch>
            <a:fillRect/>
          </a:stretch>
        </p:blipFill>
        <p:spPr bwMode="auto">
          <a:xfrm>
            <a:off x="5943600" y="2286000"/>
            <a:ext cx="2972058" cy="1257410"/>
          </a:xfrm>
          <a:prstGeom prst="rect">
            <a:avLst/>
          </a:prstGeom>
          <a:noFill/>
          <a:ln w="9525">
            <a:noFill/>
            <a:miter lim="800000"/>
            <a:headEnd/>
            <a:tailEnd/>
          </a:ln>
        </p:spPr>
      </p:pic>
      <p:sp>
        <p:nvSpPr>
          <p:cNvPr id="13" name="Right Arrow 12"/>
          <p:cNvSpPr/>
          <p:nvPr/>
        </p:nvSpPr>
        <p:spPr>
          <a:xfrm rot="1175172">
            <a:off x="2905808" y="2054481"/>
            <a:ext cx="3582596" cy="457200"/>
          </a:xfrm>
          <a:prstGeom prst="rightArrow">
            <a:avLst>
              <a:gd name="adj1" fmla="val 47463"/>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05948" y="873179"/>
            <a:ext cx="7328452" cy="584775"/>
          </a:xfrm>
          <a:prstGeom prst="rect">
            <a:avLst/>
          </a:prstGeom>
          <a:noFill/>
        </p:spPr>
        <p:txBody>
          <a:bodyPr wrap="square" rtlCol="0">
            <a:spAutoFit/>
          </a:bodyPr>
          <a:lstStyle/>
          <a:p>
            <a:r>
              <a:rPr lang="en-US" sz="3200" dirty="0">
                <a:latin typeface="+mn-lt"/>
              </a:rPr>
              <a:t>IIS Dashboard – Data Analysis Tool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3DEE6C-FB87-4C6A-B388-1777D793B01F}"/>
              </a:ext>
            </a:extLst>
          </p:cNvPr>
          <p:cNvPicPr>
            <a:picLocks noChangeAspect="1"/>
          </p:cNvPicPr>
          <p:nvPr/>
        </p:nvPicPr>
        <p:blipFill>
          <a:blip r:embed="rId2"/>
          <a:stretch>
            <a:fillRect/>
          </a:stretch>
        </p:blipFill>
        <p:spPr>
          <a:xfrm>
            <a:off x="470264" y="1809025"/>
            <a:ext cx="5932663" cy="3650869"/>
          </a:xfrm>
          <a:prstGeom prst="rect">
            <a:avLst/>
          </a:prstGeom>
        </p:spPr>
      </p:pic>
      <p:sp>
        <p:nvSpPr>
          <p:cNvPr id="15" name="TextBox 14"/>
          <p:cNvSpPr txBox="1"/>
          <p:nvPr/>
        </p:nvSpPr>
        <p:spPr>
          <a:xfrm>
            <a:off x="2339008" y="606287"/>
            <a:ext cx="4181062" cy="584775"/>
          </a:xfrm>
          <a:prstGeom prst="rect">
            <a:avLst/>
          </a:prstGeom>
          <a:noFill/>
        </p:spPr>
        <p:txBody>
          <a:bodyPr wrap="square" rtlCol="0">
            <a:spAutoFit/>
          </a:bodyPr>
          <a:lstStyle/>
          <a:p>
            <a:r>
              <a:rPr lang="en-US" sz="3200" dirty="0">
                <a:latin typeface="+mn-lt"/>
              </a:rPr>
              <a:t>Keenville</a:t>
            </a:r>
          </a:p>
        </p:txBody>
      </p:sp>
      <p:pic>
        <p:nvPicPr>
          <p:cNvPr id="7" name="Picture 6">
            <a:extLst>
              <a:ext uri="{FF2B5EF4-FFF2-40B4-BE49-F238E27FC236}">
                <a16:creationId xmlns:a16="http://schemas.microsoft.com/office/drawing/2014/main" id="{A218CE44-C324-460B-A3C0-DF4E96F411B9}"/>
              </a:ext>
            </a:extLst>
          </p:cNvPr>
          <p:cNvPicPr>
            <a:picLocks noChangeAspect="1"/>
          </p:cNvPicPr>
          <p:nvPr/>
        </p:nvPicPr>
        <p:blipFill>
          <a:blip r:embed="rId3"/>
          <a:stretch>
            <a:fillRect/>
          </a:stretch>
        </p:blipFill>
        <p:spPr>
          <a:xfrm>
            <a:off x="4311104" y="3070236"/>
            <a:ext cx="5041145" cy="1656880"/>
          </a:xfrm>
          <a:prstGeom prst="rect">
            <a:avLst/>
          </a:prstGeom>
        </p:spPr>
      </p:pic>
      <p:sp>
        <p:nvSpPr>
          <p:cNvPr id="13" name="Right Arrow 12"/>
          <p:cNvSpPr/>
          <p:nvPr/>
        </p:nvSpPr>
        <p:spPr>
          <a:xfrm rot="1481311">
            <a:off x="3754073" y="2694959"/>
            <a:ext cx="2416322"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26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339008" y="606287"/>
            <a:ext cx="4181062" cy="584775"/>
          </a:xfrm>
          <a:prstGeom prst="rect">
            <a:avLst/>
          </a:prstGeom>
          <a:noFill/>
        </p:spPr>
        <p:txBody>
          <a:bodyPr wrap="square" rtlCol="0">
            <a:spAutoFit/>
          </a:bodyPr>
          <a:lstStyle/>
          <a:p>
            <a:r>
              <a:rPr lang="en-US" sz="3200" dirty="0">
                <a:latin typeface="+mn-lt"/>
              </a:rPr>
              <a:t>PBIS</a:t>
            </a:r>
          </a:p>
        </p:txBody>
      </p:sp>
      <p:pic>
        <p:nvPicPr>
          <p:cNvPr id="6" name="Picture 5">
            <a:extLst>
              <a:ext uri="{FF2B5EF4-FFF2-40B4-BE49-F238E27FC236}">
                <a16:creationId xmlns:a16="http://schemas.microsoft.com/office/drawing/2014/main" id="{CB984893-D2F4-4B73-B60B-513CB0A16B8B}"/>
              </a:ext>
            </a:extLst>
          </p:cNvPr>
          <p:cNvPicPr>
            <a:picLocks noChangeAspect="1"/>
          </p:cNvPicPr>
          <p:nvPr/>
        </p:nvPicPr>
        <p:blipFill>
          <a:blip r:embed="rId2"/>
          <a:stretch>
            <a:fillRect/>
          </a:stretch>
        </p:blipFill>
        <p:spPr>
          <a:xfrm>
            <a:off x="261363" y="1903391"/>
            <a:ext cx="8124318" cy="2013106"/>
          </a:xfrm>
          <a:prstGeom prst="rect">
            <a:avLst/>
          </a:prstGeom>
        </p:spPr>
      </p:pic>
      <p:pic>
        <p:nvPicPr>
          <p:cNvPr id="5" name="Picture 4">
            <a:extLst>
              <a:ext uri="{FF2B5EF4-FFF2-40B4-BE49-F238E27FC236}">
                <a16:creationId xmlns:a16="http://schemas.microsoft.com/office/drawing/2014/main" id="{4E21F4F3-D08F-4C6C-BE88-26D42ECEB493}"/>
              </a:ext>
            </a:extLst>
          </p:cNvPr>
          <p:cNvPicPr>
            <a:picLocks noChangeAspect="1"/>
          </p:cNvPicPr>
          <p:nvPr/>
        </p:nvPicPr>
        <p:blipFill>
          <a:blip r:embed="rId3"/>
          <a:stretch>
            <a:fillRect/>
          </a:stretch>
        </p:blipFill>
        <p:spPr>
          <a:xfrm>
            <a:off x="6137363" y="2191192"/>
            <a:ext cx="1743859" cy="1437504"/>
          </a:xfrm>
          <a:prstGeom prst="rect">
            <a:avLst/>
          </a:prstGeom>
        </p:spPr>
      </p:pic>
      <p:sp>
        <p:nvSpPr>
          <p:cNvPr id="13" name="Right Arrow 12"/>
          <p:cNvSpPr/>
          <p:nvPr/>
        </p:nvSpPr>
        <p:spPr>
          <a:xfrm rot="679627">
            <a:off x="4354910" y="2284956"/>
            <a:ext cx="147298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017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01390-A948-4BD5-AAB2-12E73985754F}"/>
              </a:ext>
            </a:extLst>
          </p:cNvPr>
          <p:cNvPicPr>
            <a:picLocks noChangeAspect="1"/>
          </p:cNvPicPr>
          <p:nvPr/>
        </p:nvPicPr>
        <p:blipFill>
          <a:blip r:embed="rId2"/>
          <a:stretch>
            <a:fillRect/>
          </a:stretch>
        </p:blipFill>
        <p:spPr>
          <a:xfrm>
            <a:off x="513182" y="2249685"/>
            <a:ext cx="6312798" cy="2358629"/>
          </a:xfrm>
          <a:prstGeom prst="rect">
            <a:avLst/>
          </a:prstGeom>
        </p:spPr>
      </p:pic>
      <p:sp>
        <p:nvSpPr>
          <p:cNvPr id="15" name="TextBox 14"/>
          <p:cNvSpPr txBox="1"/>
          <p:nvPr/>
        </p:nvSpPr>
        <p:spPr>
          <a:xfrm>
            <a:off x="2339008" y="606287"/>
            <a:ext cx="4181062" cy="892552"/>
          </a:xfrm>
          <a:prstGeom prst="rect">
            <a:avLst/>
          </a:prstGeom>
          <a:noFill/>
        </p:spPr>
        <p:txBody>
          <a:bodyPr wrap="square" rtlCol="0">
            <a:spAutoFit/>
          </a:bodyPr>
          <a:lstStyle/>
          <a:p>
            <a:r>
              <a:rPr lang="en-US" sz="3200" dirty="0">
                <a:latin typeface="+mn-lt"/>
              </a:rPr>
              <a:t>PL</a:t>
            </a:r>
          </a:p>
          <a:p>
            <a:r>
              <a:rPr lang="en-US" sz="2000" dirty="0"/>
              <a:t>Professional Learning</a:t>
            </a:r>
            <a:endParaRPr lang="en-US" sz="2000" dirty="0">
              <a:latin typeface="+mn-lt"/>
            </a:endParaRPr>
          </a:p>
        </p:txBody>
      </p:sp>
      <p:pic>
        <p:nvPicPr>
          <p:cNvPr id="2" name="Picture 1">
            <a:extLst>
              <a:ext uri="{FF2B5EF4-FFF2-40B4-BE49-F238E27FC236}">
                <a16:creationId xmlns:a16="http://schemas.microsoft.com/office/drawing/2014/main" id="{21296A76-313A-4D85-A2B9-A5F790B52B9C}"/>
              </a:ext>
            </a:extLst>
          </p:cNvPr>
          <p:cNvPicPr>
            <a:picLocks noChangeAspect="1"/>
          </p:cNvPicPr>
          <p:nvPr/>
        </p:nvPicPr>
        <p:blipFill>
          <a:blip r:embed="rId3"/>
          <a:stretch>
            <a:fillRect/>
          </a:stretch>
        </p:blipFill>
        <p:spPr>
          <a:xfrm>
            <a:off x="4905523" y="2882358"/>
            <a:ext cx="3840915" cy="1398094"/>
          </a:xfrm>
          <a:prstGeom prst="rect">
            <a:avLst/>
          </a:prstGeom>
        </p:spPr>
      </p:pic>
      <p:sp>
        <p:nvSpPr>
          <p:cNvPr id="13" name="Right Arrow 12"/>
          <p:cNvSpPr/>
          <p:nvPr/>
        </p:nvSpPr>
        <p:spPr>
          <a:xfrm rot="561809">
            <a:off x="3401137" y="2964327"/>
            <a:ext cx="2967267"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341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3C1BC6-987A-4367-B01F-F3AE0BB6E38F}"/>
              </a:ext>
            </a:extLst>
          </p:cNvPr>
          <p:cNvPicPr>
            <a:picLocks noChangeAspect="1"/>
          </p:cNvPicPr>
          <p:nvPr/>
        </p:nvPicPr>
        <p:blipFill>
          <a:blip r:embed="rId2"/>
          <a:stretch>
            <a:fillRect/>
          </a:stretch>
        </p:blipFill>
        <p:spPr>
          <a:xfrm>
            <a:off x="109711" y="1232452"/>
            <a:ext cx="5609051" cy="3326298"/>
          </a:xfrm>
          <a:prstGeom prst="rect">
            <a:avLst/>
          </a:prstGeom>
        </p:spPr>
      </p:pic>
      <p:pic>
        <p:nvPicPr>
          <p:cNvPr id="2054" name="Picture 6"/>
          <p:cNvPicPr>
            <a:picLocks noChangeAspect="1" noChangeArrowheads="1"/>
          </p:cNvPicPr>
          <p:nvPr/>
        </p:nvPicPr>
        <p:blipFill>
          <a:blip r:embed="rId3" cstate="print"/>
          <a:srcRect/>
          <a:stretch>
            <a:fillRect/>
          </a:stretch>
        </p:blipFill>
        <p:spPr bwMode="auto">
          <a:xfrm>
            <a:off x="5718762" y="2590800"/>
            <a:ext cx="3391195" cy="1505080"/>
          </a:xfrm>
          <a:prstGeom prst="rect">
            <a:avLst/>
          </a:prstGeom>
          <a:noFill/>
          <a:ln w="9525">
            <a:noFill/>
            <a:miter lim="800000"/>
            <a:headEnd/>
            <a:tailEnd/>
          </a:ln>
        </p:spPr>
      </p:pic>
      <p:sp>
        <p:nvSpPr>
          <p:cNvPr id="13" name="Right Arrow 12"/>
          <p:cNvSpPr/>
          <p:nvPr/>
        </p:nvSpPr>
        <p:spPr>
          <a:xfrm>
            <a:off x="2670762" y="2886140"/>
            <a:ext cx="30480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1875D5-C3F1-49DE-B33D-B59072283ADA}"/>
              </a:ext>
            </a:extLst>
          </p:cNvPr>
          <p:cNvSpPr txBox="1"/>
          <p:nvPr/>
        </p:nvSpPr>
        <p:spPr>
          <a:xfrm>
            <a:off x="1099588" y="685800"/>
            <a:ext cx="7434812" cy="584775"/>
          </a:xfrm>
          <a:prstGeom prst="rect">
            <a:avLst/>
          </a:prstGeom>
          <a:noFill/>
        </p:spPr>
        <p:txBody>
          <a:bodyPr wrap="square" rtlCol="0">
            <a:spAutoFit/>
          </a:bodyPr>
          <a:lstStyle/>
          <a:p>
            <a:r>
              <a:rPr lang="en-US" sz="3200" dirty="0"/>
              <a:t>Parent Portal Support</a:t>
            </a:r>
            <a:endParaRPr lang="en-US" sz="3200" dirty="0">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7444" y="504936"/>
            <a:ext cx="4416608" cy="584775"/>
          </a:xfrm>
          <a:prstGeom prst="rect">
            <a:avLst/>
          </a:prstGeom>
          <a:noFill/>
        </p:spPr>
        <p:txBody>
          <a:bodyPr wrap="square" rtlCol="0">
            <a:spAutoFit/>
          </a:bodyPr>
          <a:lstStyle/>
          <a:p>
            <a:r>
              <a:rPr lang="en-US" sz="3200" dirty="0">
                <a:latin typeface="+mn-lt"/>
              </a:rPr>
              <a:t>RedFez</a:t>
            </a:r>
          </a:p>
        </p:txBody>
      </p:sp>
      <p:pic>
        <p:nvPicPr>
          <p:cNvPr id="8" name="Picture 7">
            <a:extLst>
              <a:ext uri="{FF2B5EF4-FFF2-40B4-BE49-F238E27FC236}">
                <a16:creationId xmlns:a16="http://schemas.microsoft.com/office/drawing/2014/main" id="{9C7B5C51-46A7-4E44-8535-1561F612E421}"/>
              </a:ext>
            </a:extLst>
          </p:cNvPr>
          <p:cNvPicPr>
            <a:picLocks noChangeAspect="1"/>
          </p:cNvPicPr>
          <p:nvPr/>
        </p:nvPicPr>
        <p:blipFill>
          <a:blip r:embed="rId2"/>
          <a:stretch>
            <a:fillRect/>
          </a:stretch>
        </p:blipFill>
        <p:spPr>
          <a:xfrm>
            <a:off x="391922" y="2010688"/>
            <a:ext cx="7116507" cy="2025468"/>
          </a:xfrm>
          <a:prstGeom prst="rect">
            <a:avLst/>
          </a:prstGeom>
        </p:spPr>
      </p:pic>
      <p:pic>
        <p:nvPicPr>
          <p:cNvPr id="9" name="Picture 8">
            <a:extLst>
              <a:ext uri="{FF2B5EF4-FFF2-40B4-BE49-F238E27FC236}">
                <a16:creationId xmlns:a16="http://schemas.microsoft.com/office/drawing/2014/main" id="{76AAFBAF-B74E-4521-B7AD-3FE2B00FEAD6}"/>
              </a:ext>
            </a:extLst>
          </p:cNvPr>
          <p:cNvPicPr>
            <a:picLocks noChangeAspect="1"/>
          </p:cNvPicPr>
          <p:nvPr/>
        </p:nvPicPr>
        <p:blipFill>
          <a:blip r:embed="rId3"/>
          <a:stretch>
            <a:fillRect/>
          </a:stretch>
        </p:blipFill>
        <p:spPr>
          <a:xfrm>
            <a:off x="5636714" y="1701664"/>
            <a:ext cx="3115364" cy="1997028"/>
          </a:xfrm>
          <a:prstGeom prst="rect">
            <a:avLst/>
          </a:prstGeom>
        </p:spPr>
      </p:pic>
      <p:sp>
        <p:nvSpPr>
          <p:cNvPr id="13" name="Right Arrow 12"/>
          <p:cNvSpPr/>
          <p:nvPr/>
        </p:nvSpPr>
        <p:spPr>
          <a:xfrm rot="21213240">
            <a:off x="4081351" y="2617903"/>
            <a:ext cx="2342908"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7444" y="504936"/>
            <a:ext cx="4416608" cy="584775"/>
          </a:xfrm>
          <a:prstGeom prst="rect">
            <a:avLst/>
          </a:prstGeom>
          <a:noFill/>
        </p:spPr>
        <p:txBody>
          <a:bodyPr wrap="square" rtlCol="0">
            <a:spAutoFit/>
          </a:bodyPr>
          <a:lstStyle/>
          <a:p>
            <a:r>
              <a:rPr lang="en-US" sz="3200" dirty="0">
                <a:latin typeface="+mn-lt"/>
              </a:rPr>
              <a:t>Request Services</a:t>
            </a:r>
          </a:p>
        </p:txBody>
      </p:sp>
      <p:pic>
        <p:nvPicPr>
          <p:cNvPr id="2" name="Picture 1">
            <a:extLst>
              <a:ext uri="{FF2B5EF4-FFF2-40B4-BE49-F238E27FC236}">
                <a16:creationId xmlns:a16="http://schemas.microsoft.com/office/drawing/2014/main" id="{640ED268-733F-44F0-87B4-67603921DFD7}"/>
              </a:ext>
            </a:extLst>
          </p:cNvPr>
          <p:cNvPicPr>
            <a:picLocks noChangeAspect="1"/>
          </p:cNvPicPr>
          <p:nvPr/>
        </p:nvPicPr>
        <p:blipFill>
          <a:blip r:embed="rId2"/>
          <a:stretch>
            <a:fillRect/>
          </a:stretch>
        </p:blipFill>
        <p:spPr>
          <a:xfrm>
            <a:off x="489389" y="1903178"/>
            <a:ext cx="6189247" cy="3051643"/>
          </a:xfrm>
          <a:prstGeom prst="rect">
            <a:avLst/>
          </a:prstGeom>
        </p:spPr>
      </p:pic>
      <p:pic>
        <p:nvPicPr>
          <p:cNvPr id="3" name="Picture 2">
            <a:extLst>
              <a:ext uri="{FF2B5EF4-FFF2-40B4-BE49-F238E27FC236}">
                <a16:creationId xmlns:a16="http://schemas.microsoft.com/office/drawing/2014/main" id="{5EC3A679-0DA4-4FCD-A162-0EC698C340ED}"/>
              </a:ext>
            </a:extLst>
          </p:cNvPr>
          <p:cNvPicPr>
            <a:picLocks noChangeAspect="1"/>
          </p:cNvPicPr>
          <p:nvPr/>
        </p:nvPicPr>
        <p:blipFill>
          <a:blip r:embed="rId3"/>
          <a:stretch>
            <a:fillRect/>
          </a:stretch>
        </p:blipFill>
        <p:spPr>
          <a:xfrm>
            <a:off x="5053387" y="3100427"/>
            <a:ext cx="3783180" cy="1458321"/>
          </a:xfrm>
          <a:prstGeom prst="rect">
            <a:avLst/>
          </a:prstGeom>
        </p:spPr>
      </p:pic>
      <p:sp>
        <p:nvSpPr>
          <p:cNvPr id="13" name="Right Arrow 12"/>
          <p:cNvSpPr/>
          <p:nvPr/>
        </p:nvSpPr>
        <p:spPr>
          <a:xfrm rot="1426519">
            <a:off x="4422630" y="2866220"/>
            <a:ext cx="1525557"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52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54C686-86BA-4CE9-842D-35A149FA1109}"/>
              </a:ext>
            </a:extLst>
          </p:cNvPr>
          <p:cNvPicPr>
            <a:picLocks noChangeAspect="1"/>
          </p:cNvPicPr>
          <p:nvPr/>
        </p:nvPicPr>
        <p:blipFill>
          <a:blip r:embed="rId2"/>
          <a:stretch>
            <a:fillRect/>
          </a:stretch>
        </p:blipFill>
        <p:spPr>
          <a:xfrm>
            <a:off x="1172690" y="1156243"/>
            <a:ext cx="7371428" cy="1818042"/>
          </a:xfrm>
          <a:prstGeom prst="rect">
            <a:avLst/>
          </a:prstGeom>
        </p:spPr>
      </p:pic>
      <p:sp>
        <p:nvSpPr>
          <p:cNvPr id="7" name="Title 1"/>
          <p:cNvSpPr>
            <a:spLocks noGrp="1"/>
          </p:cNvSpPr>
          <p:nvPr>
            <p:ph type="ctrTitle"/>
          </p:nvPr>
        </p:nvSpPr>
        <p:spPr>
          <a:xfrm>
            <a:off x="742441" y="365768"/>
            <a:ext cx="7913874" cy="790475"/>
          </a:xfrm>
        </p:spPr>
        <p:txBody>
          <a:bodyPr/>
          <a:lstStyle/>
          <a:p>
            <a:r>
              <a:rPr lang="en-US" dirty="0"/>
              <a:t>SLDS Role error</a:t>
            </a:r>
          </a:p>
        </p:txBody>
      </p:sp>
      <p:sp>
        <p:nvSpPr>
          <p:cNvPr id="8" name="Text Placeholder 3"/>
          <p:cNvSpPr>
            <a:spLocks noGrp="1"/>
          </p:cNvSpPr>
          <p:nvPr>
            <p:ph type="subTitle" idx="1"/>
          </p:nvPr>
        </p:nvSpPr>
        <p:spPr>
          <a:xfrm>
            <a:off x="901467" y="2811562"/>
            <a:ext cx="7913874" cy="2574826"/>
          </a:xfrm>
        </p:spPr>
        <p:txBody>
          <a:bodyPr>
            <a:noAutofit/>
          </a:bodyPr>
          <a:lstStyle/>
          <a:p>
            <a:pPr algn="l"/>
            <a:r>
              <a:rPr lang="en-US" sz="1800" dirty="0"/>
              <a:t>Resolution: Assign an approved Role or Confirm the ROLE has been “provisioned” on the DOE side. Appears that the user has an SLDS ROLE that has not been setup correctly. This could be one of two things:</a:t>
            </a:r>
          </a:p>
          <a:p>
            <a:pPr marL="285750" indent="-285750" algn="l">
              <a:buFont typeface="Arial" panose="020B0604020202020204" pitchFamily="34" charset="0"/>
              <a:buChar char="•"/>
            </a:pPr>
            <a:r>
              <a:rPr lang="en-US" sz="1800" dirty="0"/>
              <a:t> Profile Manager or “Super User” has created a ROLE inside of SIS, but that ROLE has not been provisioned on the DOE side.</a:t>
            </a:r>
          </a:p>
          <a:p>
            <a:pPr marL="285750" indent="-285750" algn="l">
              <a:buFont typeface="Arial" panose="020B0604020202020204" pitchFamily="34" charset="0"/>
              <a:buChar char="•"/>
            </a:pPr>
            <a:r>
              <a:rPr lang="en-US" sz="1800" dirty="0"/>
              <a:t>Profile Manager has created a role- but the Role name in Profile Manager does not match exactly the token inside of the SIS.</a:t>
            </a:r>
          </a:p>
        </p:txBody>
      </p:sp>
    </p:spTree>
    <p:extLst>
      <p:ext uri="{BB962C8B-B14F-4D97-AF65-F5344CB8AC3E}">
        <p14:creationId xmlns:p14="http://schemas.microsoft.com/office/powerpoint/2010/main" val="4251763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7444" y="504936"/>
            <a:ext cx="4416608" cy="892552"/>
          </a:xfrm>
          <a:prstGeom prst="rect">
            <a:avLst/>
          </a:prstGeom>
          <a:noFill/>
        </p:spPr>
        <p:txBody>
          <a:bodyPr wrap="square" rtlCol="0">
            <a:spAutoFit/>
          </a:bodyPr>
          <a:lstStyle/>
          <a:p>
            <a:r>
              <a:rPr lang="en-US" sz="3200" dirty="0">
                <a:latin typeface="+mn-lt"/>
              </a:rPr>
              <a:t>SI Dashboard</a:t>
            </a:r>
          </a:p>
          <a:p>
            <a:r>
              <a:rPr lang="en-US" sz="2000" dirty="0"/>
              <a:t>School Improvement Dashboard</a:t>
            </a:r>
            <a:endParaRPr lang="en-US" sz="2000" dirty="0">
              <a:latin typeface="+mn-lt"/>
            </a:endParaRPr>
          </a:p>
        </p:txBody>
      </p:sp>
      <p:pic>
        <p:nvPicPr>
          <p:cNvPr id="3" name="Picture 2">
            <a:extLst>
              <a:ext uri="{FF2B5EF4-FFF2-40B4-BE49-F238E27FC236}">
                <a16:creationId xmlns:a16="http://schemas.microsoft.com/office/drawing/2014/main" id="{98E76005-1B72-47AA-97B8-D5C065084147}"/>
              </a:ext>
            </a:extLst>
          </p:cNvPr>
          <p:cNvPicPr>
            <a:picLocks noChangeAspect="1"/>
          </p:cNvPicPr>
          <p:nvPr/>
        </p:nvPicPr>
        <p:blipFill>
          <a:blip r:embed="rId2"/>
          <a:stretch>
            <a:fillRect/>
          </a:stretch>
        </p:blipFill>
        <p:spPr>
          <a:xfrm>
            <a:off x="833405" y="1998062"/>
            <a:ext cx="7159070" cy="3488337"/>
          </a:xfrm>
          <a:prstGeom prst="rect">
            <a:avLst/>
          </a:prstGeom>
        </p:spPr>
      </p:pic>
      <p:pic>
        <p:nvPicPr>
          <p:cNvPr id="2" name="Picture 1">
            <a:extLst>
              <a:ext uri="{FF2B5EF4-FFF2-40B4-BE49-F238E27FC236}">
                <a16:creationId xmlns:a16="http://schemas.microsoft.com/office/drawing/2014/main" id="{D777CADE-AB27-483C-BD2B-E1E6B62D2925}"/>
              </a:ext>
            </a:extLst>
          </p:cNvPr>
          <p:cNvPicPr>
            <a:picLocks noChangeAspect="1"/>
          </p:cNvPicPr>
          <p:nvPr/>
        </p:nvPicPr>
        <p:blipFill>
          <a:blip r:embed="rId3"/>
          <a:stretch>
            <a:fillRect/>
          </a:stretch>
        </p:blipFill>
        <p:spPr>
          <a:xfrm>
            <a:off x="5658106" y="3429000"/>
            <a:ext cx="2976902" cy="965482"/>
          </a:xfrm>
          <a:prstGeom prst="rect">
            <a:avLst/>
          </a:prstGeom>
        </p:spPr>
      </p:pic>
      <p:sp>
        <p:nvSpPr>
          <p:cNvPr id="13" name="Right Arrow 12"/>
          <p:cNvSpPr/>
          <p:nvPr/>
        </p:nvSpPr>
        <p:spPr>
          <a:xfrm rot="969966">
            <a:off x="4896590" y="3200399"/>
            <a:ext cx="1523034"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298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11914" y="797323"/>
            <a:ext cx="4416608" cy="892552"/>
          </a:xfrm>
          <a:prstGeom prst="rect">
            <a:avLst/>
          </a:prstGeom>
          <a:noFill/>
        </p:spPr>
        <p:txBody>
          <a:bodyPr wrap="square" rtlCol="0">
            <a:spAutoFit/>
          </a:bodyPr>
          <a:lstStyle/>
          <a:p>
            <a:r>
              <a:rPr lang="en-US" sz="3200" dirty="0">
                <a:latin typeface="+mn-lt"/>
              </a:rPr>
              <a:t>SST</a:t>
            </a:r>
          </a:p>
          <a:p>
            <a:r>
              <a:rPr lang="en-US" sz="2000" dirty="0"/>
              <a:t>MTSS/SST </a:t>
            </a:r>
            <a:endParaRPr lang="en-US" sz="2000" dirty="0">
              <a:latin typeface="+mn-lt"/>
            </a:endParaRPr>
          </a:p>
        </p:txBody>
      </p:sp>
      <p:pic>
        <p:nvPicPr>
          <p:cNvPr id="2" name="Picture 1">
            <a:extLst>
              <a:ext uri="{FF2B5EF4-FFF2-40B4-BE49-F238E27FC236}">
                <a16:creationId xmlns:a16="http://schemas.microsoft.com/office/drawing/2014/main" id="{60D790F0-EE0A-4BC8-A10B-874C317E60C7}"/>
              </a:ext>
            </a:extLst>
          </p:cNvPr>
          <p:cNvPicPr>
            <a:picLocks noChangeAspect="1"/>
          </p:cNvPicPr>
          <p:nvPr/>
        </p:nvPicPr>
        <p:blipFill>
          <a:blip r:embed="rId2"/>
          <a:stretch>
            <a:fillRect/>
          </a:stretch>
        </p:blipFill>
        <p:spPr>
          <a:xfrm>
            <a:off x="788491" y="1962333"/>
            <a:ext cx="6188510" cy="2914467"/>
          </a:xfrm>
          <a:prstGeom prst="rect">
            <a:avLst/>
          </a:prstGeom>
        </p:spPr>
      </p:pic>
      <p:pic>
        <p:nvPicPr>
          <p:cNvPr id="3" name="Picture 2">
            <a:extLst>
              <a:ext uri="{FF2B5EF4-FFF2-40B4-BE49-F238E27FC236}">
                <a16:creationId xmlns:a16="http://schemas.microsoft.com/office/drawing/2014/main" id="{F02E10A3-B98D-44B5-8509-153EB8CFB384}"/>
              </a:ext>
            </a:extLst>
          </p:cNvPr>
          <p:cNvPicPr>
            <a:picLocks noChangeAspect="1"/>
          </p:cNvPicPr>
          <p:nvPr/>
        </p:nvPicPr>
        <p:blipFill>
          <a:blip r:embed="rId3"/>
          <a:stretch>
            <a:fillRect/>
          </a:stretch>
        </p:blipFill>
        <p:spPr>
          <a:xfrm>
            <a:off x="5191588" y="2959822"/>
            <a:ext cx="3570825" cy="1294125"/>
          </a:xfrm>
          <a:prstGeom prst="rect">
            <a:avLst/>
          </a:prstGeom>
        </p:spPr>
      </p:pic>
      <p:sp>
        <p:nvSpPr>
          <p:cNvPr id="13" name="Right Arrow 12"/>
          <p:cNvSpPr/>
          <p:nvPr/>
        </p:nvSpPr>
        <p:spPr>
          <a:xfrm rot="500978">
            <a:off x="3737995" y="2830445"/>
            <a:ext cx="2004004"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593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11914" y="797323"/>
            <a:ext cx="4416608" cy="584775"/>
          </a:xfrm>
          <a:prstGeom prst="rect">
            <a:avLst/>
          </a:prstGeom>
          <a:noFill/>
        </p:spPr>
        <p:txBody>
          <a:bodyPr wrap="square" rtlCol="0">
            <a:spAutoFit/>
          </a:bodyPr>
          <a:lstStyle/>
          <a:p>
            <a:r>
              <a:rPr lang="en-US" sz="3200" dirty="0">
                <a:latin typeface="+mn-lt"/>
              </a:rPr>
              <a:t>TestPad</a:t>
            </a:r>
            <a:endParaRPr lang="en-US" sz="2000" dirty="0">
              <a:latin typeface="+mn-lt"/>
            </a:endParaRPr>
          </a:p>
        </p:txBody>
      </p:sp>
      <p:pic>
        <p:nvPicPr>
          <p:cNvPr id="3" name="Picture 2">
            <a:extLst>
              <a:ext uri="{FF2B5EF4-FFF2-40B4-BE49-F238E27FC236}">
                <a16:creationId xmlns:a16="http://schemas.microsoft.com/office/drawing/2014/main" id="{8E3DB5FA-E700-4332-BD95-A7C425CEFE25}"/>
              </a:ext>
            </a:extLst>
          </p:cNvPr>
          <p:cNvPicPr>
            <a:picLocks noChangeAspect="1"/>
          </p:cNvPicPr>
          <p:nvPr/>
        </p:nvPicPr>
        <p:blipFill>
          <a:blip r:embed="rId2"/>
          <a:stretch>
            <a:fillRect/>
          </a:stretch>
        </p:blipFill>
        <p:spPr>
          <a:xfrm>
            <a:off x="614043" y="1533643"/>
            <a:ext cx="5726143" cy="4170563"/>
          </a:xfrm>
          <a:prstGeom prst="rect">
            <a:avLst/>
          </a:prstGeom>
        </p:spPr>
      </p:pic>
      <p:pic>
        <p:nvPicPr>
          <p:cNvPr id="2" name="Picture 1">
            <a:extLst>
              <a:ext uri="{FF2B5EF4-FFF2-40B4-BE49-F238E27FC236}">
                <a16:creationId xmlns:a16="http://schemas.microsoft.com/office/drawing/2014/main" id="{C30FBE51-E040-4F32-9D14-DFD0519517E9}"/>
              </a:ext>
            </a:extLst>
          </p:cNvPr>
          <p:cNvPicPr>
            <a:picLocks noChangeAspect="1"/>
          </p:cNvPicPr>
          <p:nvPr/>
        </p:nvPicPr>
        <p:blipFill>
          <a:blip r:embed="rId3"/>
          <a:stretch>
            <a:fillRect/>
          </a:stretch>
        </p:blipFill>
        <p:spPr>
          <a:xfrm>
            <a:off x="4755090" y="2896011"/>
            <a:ext cx="3967928" cy="1933736"/>
          </a:xfrm>
          <a:prstGeom prst="rect">
            <a:avLst/>
          </a:prstGeom>
        </p:spPr>
      </p:pic>
      <p:sp>
        <p:nvSpPr>
          <p:cNvPr id="13" name="Right Arrow 12"/>
          <p:cNvSpPr/>
          <p:nvPr/>
        </p:nvSpPr>
        <p:spPr>
          <a:xfrm rot="1576826">
            <a:off x="2958516" y="2353747"/>
            <a:ext cx="257114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044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6A984-18D9-49A8-9AE7-BDC9A74920C4}"/>
              </a:ext>
            </a:extLst>
          </p:cNvPr>
          <p:cNvPicPr>
            <a:picLocks noChangeAspect="1"/>
          </p:cNvPicPr>
          <p:nvPr/>
        </p:nvPicPr>
        <p:blipFill>
          <a:blip r:embed="rId2"/>
          <a:stretch>
            <a:fillRect/>
          </a:stretch>
        </p:blipFill>
        <p:spPr>
          <a:xfrm>
            <a:off x="531862" y="1677098"/>
            <a:ext cx="7063807" cy="3067180"/>
          </a:xfrm>
          <a:prstGeom prst="rect">
            <a:avLst/>
          </a:prstGeom>
        </p:spPr>
      </p:pic>
      <p:sp>
        <p:nvSpPr>
          <p:cNvPr id="7" name="TextBox 6"/>
          <p:cNvSpPr txBox="1"/>
          <p:nvPr/>
        </p:nvSpPr>
        <p:spPr>
          <a:xfrm>
            <a:off x="1811914" y="797323"/>
            <a:ext cx="4416608" cy="584775"/>
          </a:xfrm>
          <a:prstGeom prst="rect">
            <a:avLst/>
          </a:prstGeom>
          <a:noFill/>
        </p:spPr>
        <p:txBody>
          <a:bodyPr wrap="square" rtlCol="0">
            <a:spAutoFit/>
          </a:bodyPr>
          <a:lstStyle/>
          <a:p>
            <a:r>
              <a:rPr lang="en-US" sz="3200" dirty="0">
                <a:latin typeface="+mn-lt"/>
              </a:rPr>
              <a:t>TKES/LKES</a:t>
            </a:r>
            <a:endParaRPr lang="en-US" sz="2000" dirty="0">
              <a:latin typeface="+mn-lt"/>
            </a:endParaRPr>
          </a:p>
        </p:txBody>
      </p:sp>
      <p:pic>
        <p:nvPicPr>
          <p:cNvPr id="2" name="Picture 1">
            <a:extLst>
              <a:ext uri="{FF2B5EF4-FFF2-40B4-BE49-F238E27FC236}">
                <a16:creationId xmlns:a16="http://schemas.microsoft.com/office/drawing/2014/main" id="{FAFFCAE6-FD85-43D6-896C-64026918698F}"/>
              </a:ext>
            </a:extLst>
          </p:cNvPr>
          <p:cNvPicPr>
            <a:picLocks noChangeAspect="1"/>
          </p:cNvPicPr>
          <p:nvPr/>
        </p:nvPicPr>
        <p:blipFill>
          <a:blip r:embed="rId3"/>
          <a:stretch>
            <a:fillRect/>
          </a:stretch>
        </p:blipFill>
        <p:spPr>
          <a:xfrm>
            <a:off x="4572000" y="2771857"/>
            <a:ext cx="4180925" cy="1084526"/>
          </a:xfrm>
          <a:prstGeom prst="rect">
            <a:avLst/>
          </a:prstGeom>
        </p:spPr>
      </p:pic>
      <p:sp>
        <p:nvSpPr>
          <p:cNvPr id="13" name="Right Arrow 12"/>
          <p:cNvSpPr/>
          <p:nvPr/>
        </p:nvSpPr>
        <p:spPr>
          <a:xfrm rot="20811163">
            <a:off x="3810900" y="3108334"/>
            <a:ext cx="1583475"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83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F5F0FE-F614-43BC-8537-C990C3CA6548}"/>
              </a:ext>
            </a:extLst>
          </p:cNvPr>
          <p:cNvPicPr>
            <a:picLocks noChangeAspect="1"/>
          </p:cNvPicPr>
          <p:nvPr/>
        </p:nvPicPr>
        <p:blipFill>
          <a:blip r:embed="rId2"/>
          <a:stretch>
            <a:fillRect/>
          </a:stretch>
        </p:blipFill>
        <p:spPr>
          <a:xfrm>
            <a:off x="426520" y="1763018"/>
            <a:ext cx="7950252" cy="2773343"/>
          </a:xfrm>
          <a:prstGeom prst="rect">
            <a:avLst/>
          </a:prstGeom>
        </p:spPr>
      </p:pic>
      <p:sp>
        <p:nvSpPr>
          <p:cNvPr id="7" name="TextBox 6"/>
          <p:cNvSpPr txBox="1"/>
          <p:nvPr/>
        </p:nvSpPr>
        <p:spPr>
          <a:xfrm>
            <a:off x="1997444" y="504936"/>
            <a:ext cx="4416608" cy="584775"/>
          </a:xfrm>
          <a:prstGeom prst="rect">
            <a:avLst/>
          </a:prstGeom>
          <a:noFill/>
        </p:spPr>
        <p:txBody>
          <a:bodyPr wrap="square" rtlCol="0">
            <a:spAutoFit/>
          </a:bodyPr>
          <a:lstStyle/>
          <a:p>
            <a:r>
              <a:rPr lang="en-US" sz="3200" dirty="0">
                <a:latin typeface="+mn-lt"/>
              </a:rPr>
              <a:t>Teacher Resource Link</a:t>
            </a:r>
          </a:p>
        </p:txBody>
      </p:sp>
      <p:pic>
        <p:nvPicPr>
          <p:cNvPr id="2" name="Picture 1">
            <a:extLst>
              <a:ext uri="{FF2B5EF4-FFF2-40B4-BE49-F238E27FC236}">
                <a16:creationId xmlns:a16="http://schemas.microsoft.com/office/drawing/2014/main" id="{30880217-9C2A-4A17-842C-21CFE6A4A04C}"/>
              </a:ext>
            </a:extLst>
          </p:cNvPr>
          <p:cNvPicPr>
            <a:picLocks noChangeAspect="1"/>
          </p:cNvPicPr>
          <p:nvPr/>
        </p:nvPicPr>
        <p:blipFill>
          <a:blip r:embed="rId3"/>
          <a:stretch>
            <a:fillRect/>
          </a:stretch>
        </p:blipFill>
        <p:spPr>
          <a:xfrm>
            <a:off x="6143705" y="2273521"/>
            <a:ext cx="1895183" cy="1923470"/>
          </a:xfrm>
          <a:prstGeom prst="rect">
            <a:avLst/>
          </a:prstGeom>
        </p:spPr>
      </p:pic>
      <p:sp>
        <p:nvSpPr>
          <p:cNvPr id="13" name="Right Arrow 12"/>
          <p:cNvSpPr/>
          <p:nvPr/>
        </p:nvSpPr>
        <p:spPr>
          <a:xfrm rot="500978">
            <a:off x="3126241" y="2227568"/>
            <a:ext cx="3533606"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540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175471" y="705088"/>
            <a:ext cx="5791200" cy="1138773"/>
          </a:xfrm>
          <a:prstGeom prst="rect">
            <a:avLst/>
          </a:prstGeom>
          <a:noFill/>
          <a:ln w="9525">
            <a:noFill/>
            <a:miter lim="800000"/>
            <a:headEnd/>
            <a:tailEnd/>
          </a:ln>
        </p:spPr>
        <p:txBody>
          <a:bodyPr wrap="square">
            <a:spAutoFit/>
          </a:bodyPr>
          <a:lstStyle/>
          <a:p>
            <a:pPr algn="ctr"/>
            <a:r>
              <a:rPr lang="en-US" sz="2800" b="1" dirty="0">
                <a:latin typeface="Calibri" pitchFamily="34" charset="0"/>
              </a:rPr>
              <a:t>For Help or Assistance</a:t>
            </a:r>
          </a:p>
          <a:p>
            <a:pPr algn="ctr"/>
            <a:r>
              <a:rPr lang="en-US" sz="4000" dirty="0">
                <a:solidFill>
                  <a:srgbClr val="FF0000"/>
                </a:solidFill>
                <a:latin typeface="Calibri" pitchFamily="34" charset="0"/>
              </a:rPr>
              <a:t>dTicket@doe.k12.ga.us</a:t>
            </a:r>
          </a:p>
        </p:txBody>
      </p:sp>
      <p:sp>
        <p:nvSpPr>
          <p:cNvPr id="7" name="Rectangle 6"/>
          <p:cNvSpPr>
            <a:spLocks noChangeArrowheads="1"/>
          </p:cNvSpPr>
          <p:nvPr/>
        </p:nvSpPr>
        <p:spPr bwMode="auto">
          <a:xfrm>
            <a:off x="1834653" y="2199100"/>
            <a:ext cx="8153400" cy="2185214"/>
          </a:xfrm>
          <a:prstGeom prst="rect">
            <a:avLst/>
          </a:prstGeom>
          <a:noFill/>
          <a:ln w="9525">
            <a:noFill/>
            <a:miter lim="800000"/>
            <a:headEnd/>
            <a:tailEnd/>
          </a:ln>
        </p:spPr>
        <p:txBody>
          <a:bodyPr wrap="square">
            <a:spAutoFit/>
          </a:bodyPr>
          <a:lstStyle/>
          <a:p>
            <a:pPr algn="ctr"/>
            <a:r>
              <a:rPr lang="en-US" sz="2800" dirty="0">
                <a:latin typeface="Calibri" pitchFamily="34" charset="0"/>
              </a:rPr>
              <a:t>Hubert Bennett</a:t>
            </a:r>
          </a:p>
          <a:p>
            <a:pPr algn="ctr"/>
            <a:r>
              <a:rPr lang="en-US" dirty="0">
                <a:latin typeface="Calibri" pitchFamily="34" charset="0"/>
                <a:hlinkClick r:id="rId2"/>
              </a:rPr>
              <a:t>HBennett@doe.k12.ga.us</a:t>
            </a:r>
            <a:endParaRPr lang="en-US" dirty="0">
              <a:latin typeface="Calibri" pitchFamily="34" charset="0"/>
            </a:endParaRPr>
          </a:p>
          <a:p>
            <a:pPr algn="ctr"/>
            <a:r>
              <a:rPr lang="en-US" dirty="0">
                <a:latin typeface="Calibri" pitchFamily="34" charset="0"/>
              </a:rPr>
              <a:t>(404) 576-2415 (cell)</a:t>
            </a:r>
          </a:p>
          <a:p>
            <a:pPr algn="ctr"/>
            <a:endParaRPr lang="en-US" dirty="0">
              <a:latin typeface="Calibri" pitchFamily="34" charset="0"/>
            </a:endParaRPr>
          </a:p>
          <a:p>
            <a:pPr algn="ctr"/>
            <a:r>
              <a:rPr lang="en-US" dirty="0">
                <a:hlinkClick r:id="rId3"/>
              </a:rPr>
              <a:t>bit.ly/</a:t>
            </a:r>
            <a:r>
              <a:rPr lang="en-US" dirty="0" err="1">
                <a:hlinkClick r:id="rId3"/>
              </a:rPr>
              <a:t>SLDS_HelpTraining</a:t>
            </a:r>
            <a:endParaRPr lang="en-US" dirty="0">
              <a:latin typeface="Calibri" pitchFamily="34" charset="0"/>
            </a:endParaRPr>
          </a:p>
          <a:p>
            <a:pPr algn="ctr"/>
            <a:endParaRPr lang="en-US" dirty="0">
              <a:latin typeface="Calibri" pitchFamily="34" charset="0"/>
            </a:endParaRPr>
          </a:p>
          <a:p>
            <a:endParaRPr lang="en-US"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24412" y="65860"/>
            <a:ext cx="5791200" cy="553998"/>
          </a:xfrm>
          <a:prstGeom prst="rect">
            <a:avLst/>
          </a:prstGeom>
          <a:noFill/>
        </p:spPr>
        <p:txBody>
          <a:bodyPr wrap="square" rtlCol="0">
            <a:spAutoFit/>
          </a:bodyPr>
          <a:lstStyle/>
          <a:p>
            <a:r>
              <a:rPr lang="en-US" sz="3000" b="1" i="1" dirty="0"/>
              <a:t>PowerSchool</a:t>
            </a:r>
          </a:p>
        </p:txBody>
      </p:sp>
      <p:pic>
        <p:nvPicPr>
          <p:cNvPr id="3" name="Picture 2">
            <a:extLst>
              <a:ext uri="{FF2B5EF4-FFF2-40B4-BE49-F238E27FC236}">
                <a16:creationId xmlns:a16="http://schemas.microsoft.com/office/drawing/2014/main" id="{511A5D71-849F-4DF2-8FDA-39C2491A2489}"/>
              </a:ext>
            </a:extLst>
          </p:cNvPr>
          <p:cNvPicPr>
            <a:picLocks noChangeAspect="1"/>
          </p:cNvPicPr>
          <p:nvPr/>
        </p:nvPicPr>
        <p:blipFill>
          <a:blip r:embed="rId2"/>
          <a:stretch>
            <a:fillRect/>
          </a:stretch>
        </p:blipFill>
        <p:spPr>
          <a:xfrm>
            <a:off x="0" y="762733"/>
            <a:ext cx="9144000" cy="5041035"/>
          </a:xfrm>
          <a:prstGeom prst="rect">
            <a:avLst/>
          </a:prstGeom>
        </p:spPr>
      </p:pic>
    </p:spTree>
    <p:extLst>
      <p:ext uri="{BB962C8B-B14F-4D97-AF65-F5344CB8AC3E}">
        <p14:creationId xmlns:p14="http://schemas.microsoft.com/office/powerpoint/2010/main" val="75730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4412" y="65860"/>
            <a:ext cx="5791200" cy="553998"/>
          </a:xfrm>
          <a:prstGeom prst="rect">
            <a:avLst/>
          </a:prstGeom>
          <a:noFill/>
        </p:spPr>
        <p:txBody>
          <a:bodyPr wrap="square" rtlCol="0">
            <a:spAutoFit/>
          </a:bodyPr>
          <a:lstStyle/>
          <a:p>
            <a:r>
              <a:rPr lang="en-US" sz="3000" b="1" i="1" dirty="0"/>
              <a:t>Infinite Campus</a:t>
            </a:r>
          </a:p>
        </p:txBody>
      </p:sp>
      <p:pic>
        <p:nvPicPr>
          <p:cNvPr id="2" name="Picture 1">
            <a:extLst>
              <a:ext uri="{FF2B5EF4-FFF2-40B4-BE49-F238E27FC236}">
                <a16:creationId xmlns:a16="http://schemas.microsoft.com/office/drawing/2014/main" id="{3C6370FC-75B0-4300-A580-C7C26878DE2F}"/>
              </a:ext>
            </a:extLst>
          </p:cNvPr>
          <p:cNvPicPr>
            <a:picLocks noChangeAspect="1"/>
          </p:cNvPicPr>
          <p:nvPr/>
        </p:nvPicPr>
        <p:blipFill>
          <a:blip r:embed="rId2"/>
          <a:stretch>
            <a:fillRect/>
          </a:stretch>
        </p:blipFill>
        <p:spPr>
          <a:xfrm>
            <a:off x="0" y="619858"/>
            <a:ext cx="9144000" cy="5185751"/>
          </a:xfrm>
          <a:prstGeom prst="rect">
            <a:avLst/>
          </a:prstGeom>
        </p:spPr>
      </p:pic>
    </p:spTree>
    <p:extLst>
      <p:ext uri="{BB962C8B-B14F-4D97-AF65-F5344CB8AC3E}">
        <p14:creationId xmlns:p14="http://schemas.microsoft.com/office/powerpoint/2010/main" val="162457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4412" y="65860"/>
            <a:ext cx="5791200" cy="553998"/>
          </a:xfrm>
          <a:prstGeom prst="rect">
            <a:avLst/>
          </a:prstGeom>
          <a:noFill/>
        </p:spPr>
        <p:txBody>
          <a:bodyPr wrap="square" rtlCol="0">
            <a:spAutoFit/>
          </a:bodyPr>
          <a:lstStyle/>
          <a:p>
            <a:r>
              <a:rPr lang="en-US" sz="3000" b="1" i="1" dirty="0"/>
              <a:t>Tyler SIS</a:t>
            </a:r>
          </a:p>
        </p:txBody>
      </p:sp>
      <p:pic>
        <p:nvPicPr>
          <p:cNvPr id="2" name="Picture 1">
            <a:extLst>
              <a:ext uri="{FF2B5EF4-FFF2-40B4-BE49-F238E27FC236}">
                <a16:creationId xmlns:a16="http://schemas.microsoft.com/office/drawing/2014/main" id="{F5B8B67A-A7CB-4ADD-8CD6-6FC7EBF15EE9}"/>
              </a:ext>
            </a:extLst>
          </p:cNvPr>
          <p:cNvPicPr>
            <a:picLocks noChangeAspect="1"/>
          </p:cNvPicPr>
          <p:nvPr/>
        </p:nvPicPr>
        <p:blipFill>
          <a:blip r:embed="rId2"/>
          <a:stretch>
            <a:fillRect/>
          </a:stretch>
        </p:blipFill>
        <p:spPr>
          <a:xfrm>
            <a:off x="64795" y="954156"/>
            <a:ext cx="8918863" cy="4359965"/>
          </a:xfrm>
          <a:prstGeom prst="rect">
            <a:avLst/>
          </a:prstGeom>
        </p:spPr>
      </p:pic>
    </p:spTree>
    <p:extLst>
      <p:ext uri="{BB962C8B-B14F-4D97-AF65-F5344CB8AC3E}">
        <p14:creationId xmlns:p14="http://schemas.microsoft.com/office/powerpoint/2010/main" val="161917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4249" y="857319"/>
            <a:ext cx="5715000" cy="1015663"/>
          </a:xfrm>
          <a:prstGeom prst="rect">
            <a:avLst/>
          </a:prstGeom>
          <a:noFill/>
        </p:spPr>
        <p:txBody>
          <a:bodyPr wrap="square" rtlCol="0">
            <a:spAutoFit/>
          </a:bodyPr>
          <a:lstStyle/>
          <a:p>
            <a:r>
              <a:rPr lang="en-US" sz="2000" b="1" i="1" dirty="0"/>
              <a:t>Only One USER Role is able to access the Profile Manager – that is the </a:t>
            </a:r>
            <a:r>
              <a:rPr lang="en-US" sz="2000" b="1" i="1" dirty="0">
                <a:solidFill>
                  <a:srgbClr val="FF0000"/>
                </a:solidFill>
              </a:rPr>
              <a:t>D5U</a:t>
            </a:r>
            <a:r>
              <a:rPr lang="en-US" sz="2000" b="1" i="1" dirty="0"/>
              <a:t> not to be confused with the TKES Super User.</a:t>
            </a:r>
          </a:p>
        </p:txBody>
      </p:sp>
      <p:sp>
        <p:nvSpPr>
          <p:cNvPr id="6" name="TextBox 5"/>
          <p:cNvSpPr txBox="1"/>
          <p:nvPr/>
        </p:nvSpPr>
        <p:spPr>
          <a:xfrm>
            <a:off x="1654249" y="2068581"/>
            <a:ext cx="5791200" cy="707886"/>
          </a:xfrm>
          <a:prstGeom prst="rect">
            <a:avLst/>
          </a:prstGeom>
          <a:noFill/>
        </p:spPr>
        <p:txBody>
          <a:bodyPr wrap="square" rtlCol="0">
            <a:spAutoFit/>
          </a:bodyPr>
          <a:lstStyle/>
          <a:p>
            <a:r>
              <a:rPr lang="en-US" sz="2000" b="1" i="1" dirty="0"/>
              <a:t>As the </a:t>
            </a:r>
            <a:r>
              <a:rPr lang="en-US" sz="2000" b="1" i="1" dirty="0">
                <a:solidFill>
                  <a:srgbClr val="FF0000"/>
                </a:solidFill>
              </a:rPr>
              <a:t>D5U</a:t>
            </a:r>
            <a:r>
              <a:rPr lang="en-US" sz="2000" b="1" i="1" dirty="0"/>
              <a:t> user – the only application available is the Profile Manager.</a:t>
            </a:r>
          </a:p>
        </p:txBody>
      </p:sp>
      <p:sp>
        <p:nvSpPr>
          <p:cNvPr id="7" name="TextBox 6">
            <a:extLst>
              <a:ext uri="{FF2B5EF4-FFF2-40B4-BE49-F238E27FC236}">
                <a16:creationId xmlns:a16="http://schemas.microsoft.com/office/drawing/2014/main" id="{95ADBD69-38ED-4B4F-86DC-0BE199F521F0}"/>
              </a:ext>
            </a:extLst>
          </p:cNvPr>
          <p:cNvSpPr txBox="1"/>
          <p:nvPr/>
        </p:nvSpPr>
        <p:spPr>
          <a:xfrm>
            <a:off x="1676400" y="2925634"/>
            <a:ext cx="5791200" cy="707886"/>
          </a:xfrm>
          <a:prstGeom prst="rect">
            <a:avLst/>
          </a:prstGeom>
          <a:noFill/>
        </p:spPr>
        <p:txBody>
          <a:bodyPr wrap="square" rtlCol="0">
            <a:spAutoFit/>
          </a:bodyPr>
          <a:lstStyle/>
          <a:p>
            <a:r>
              <a:rPr lang="en-US" sz="2000" b="1" i="1" dirty="0"/>
              <a:t>The new role CANNOT have an “&amp;” in the name/token.</a:t>
            </a:r>
          </a:p>
        </p:txBody>
      </p:sp>
      <p:sp>
        <p:nvSpPr>
          <p:cNvPr id="8" name="TextBox 7">
            <a:extLst>
              <a:ext uri="{FF2B5EF4-FFF2-40B4-BE49-F238E27FC236}">
                <a16:creationId xmlns:a16="http://schemas.microsoft.com/office/drawing/2014/main" id="{759C0B45-75D5-43E9-8AB5-997032B77C0F}"/>
              </a:ext>
            </a:extLst>
          </p:cNvPr>
          <p:cNvSpPr txBox="1"/>
          <p:nvPr/>
        </p:nvSpPr>
        <p:spPr>
          <a:xfrm>
            <a:off x="965600" y="321070"/>
            <a:ext cx="5486399" cy="461665"/>
          </a:xfrm>
          <a:prstGeom prst="rect">
            <a:avLst/>
          </a:prstGeom>
          <a:noFill/>
        </p:spPr>
        <p:txBody>
          <a:bodyPr wrap="square" rtlCol="0">
            <a:spAutoFit/>
          </a:bodyPr>
          <a:lstStyle/>
          <a:p>
            <a:r>
              <a:rPr lang="en-US" sz="2400" b="1" i="1" dirty="0"/>
              <a:t>To add/delete/edit Roles to access SLDS</a:t>
            </a:r>
          </a:p>
        </p:txBody>
      </p:sp>
      <p:sp>
        <p:nvSpPr>
          <p:cNvPr id="9" name="TextBox 8">
            <a:extLst>
              <a:ext uri="{FF2B5EF4-FFF2-40B4-BE49-F238E27FC236}">
                <a16:creationId xmlns:a16="http://schemas.microsoft.com/office/drawing/2014/main" id="{FC0184EE-3FAC-4818-8EF9-5D6EAD0AACEF}"/>
              </a:ext>
            </a:extLst>
          </p:cNvPr>
          <p:cNvSpPr txBox="1"/>
          <p:nvPr/>
        </p:nvSpPr>
        <p:spPr>
          <a:xfrm>
            <a:off x="1676400" y="3829119"/>
            <a:ext cx="5791200" cy="707886"/>
          </a:xfrm>
          <a:prstGeom prst="rect">
            <a:avLst/>
          </a:prstGeom>
          <a:noFill/>
        </p:spPr>
        <p:txBody>
          <a:bodyPr wrap="square" rtlCol="0">
            <a:spAutoFit/>
          </a:bodyPr>
          <a:lstStyle/>
          <a:p>
            <a:r>
              <a:rPr lang="en-US" sz="2000" b="1" i="1" dirty="0"/>
              <a:t>The new Token in the SIS must match EXACTLY the SLDS Role Name.</a:t>
            </a:r>
          </a:p>
        </p:txBody>
      </p:sp>
    </p:spTree>
    <p:extLst>
      <p:ext uri="{BB962C8B-B14F-4D97-AF65-F5344CB8AC3E}">
        <p14:creationId xmlns:p14="http://schemas.microsoft.com/office/powerpoint/2010/main" val="307040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C0F20-4938-4036-99D7-F982FD0C2CB4}"/>
              </a:ext>
            </a:extLst>
          </p:cNvPr>
          <p:cNvPicPr>
            <a:picLocks noChangeAspect="1"/>
          </p:cNvPicPr>
          <p:nvPr/>
        </p:nvPicPr>
        <p:blipFill>
          <a:blip r:embed="rId2"/>
          <a:stretch>
            <a:fillRect/>
          </a:stretch>
        </p:blipFill>
        <p:spPr>
          <a:xfrm>
            <a:off x="0" y="1158342"/>
            <a:ext cx="9144000" cy="4541315"/>
          </a:xfrm>
          <a:prstGeom prst="rect">
            <a:avLst/>
          </a:prstGeom>
        </p:spPr>
      </p:pic>
      <p:sp>
        <p:nvSpPr>
          <p:cNvPr id="7" name="Title 1"/>
          <p:cNvSpPr>
            <a:spLocks noGrp="1"/>
          </p:cNvSpPr>
          <p:nvPr>
            <p:ph type="ctrTitle"/>
          </p:nvPr>
        </p:nvSpPr>
        <p:spPr>
          <a:xfrm>
            <a:off x="2690191" y="2535382"/>
            <a:ext cx="6125150" cy="1246908"/>
          </a:xfrm>
        </p:spPr>
        <p:txBody>
          <a:bodyPr>
            <a:normAutofit/>
          </a:bodyPr>
          <a:lstStyle/>
          <a:p>
            <a:r>
              <a:rPr lang="en-US" sz="2000" dirty="0"/>
              <a:t>By default – this is what the “D5U” / </a:t>
            </a:r>
            <a:br>
              <a:rPr lang="en-US" sz="2000" dirty="0"/>
            </a:br>
            <a:r>
              <a:rPr lang="en-US" sz="2000" dirty="0"/>
              <a:t>“Profile Manager” will look like. </a:t>
            </a:r>
            <a:br>
              <a:rPr lang="en-US" sz="2000" dirty="0"/>
            </a:br>
            <a:r>
              <a:rPr lang="en-US" sz="2000" dirty="0"/>
              <a:t>Notice there are NO other applications available.</a:t>
            </a:r>
          </a:p>
        </p:txBody>
      </p:sp>
    </p:spTree>
    <p:extLst>
      <p:ext uri="{BB962C8B-B14F-4D97-AF65-F5344CB8AC3E}">
        <p14:creationId xmlns:p14="http://schemas.microsoft.com/office/powerpoint/2010/main" val="2968452738"/>
      </p:ext>
    </p:extLst>
  </p:cSld>
  <p:clrMapOvr>
    <a:masterClrMapping/>
  </p:clrMapOvr>
</p:sld>
</file>

<file path=ppt/theme/theme1.xml><?xml version="1.0" encoding="utf-8"?>
<a:theme xmlns:a="http://schemas.openxmlformats.org/drawingml/2006/main" name="OhMy_Teachers Had Access To Wha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5705F047BA68449F603C1163DC5F98" ma:contentTypeVersion="4" ma:contentTypeDescription="Create a new document." ma:contentTypeScope="" ma:versionID="393e975c7a4058ea956d58830066326e">
  <xsd:schema xmlns:xsd="http://www.w3.org/2001/XMLSchema" xmlns:xs="http://www.w3.org/2001/XMLSchema" xmlns:p="http://schemas.microsoft.com/office/2006/metadata/properties" xmlns:ns2="1d496aed-39d0-4758-b3cf-4e4773287716" xmlns:ns3="f14c8dff-dfbe-48b2-b8f3-633cecf36aeb" targetNamespace="http://schemas.microsoft.com/office/2006/metadata/properties" ma:root="true" ma:fieldsID="647fdff5549bbc7db9a3e33597d75bf4" ns2:_="" ns3:_="">
    <xsd:import namespace="1d496aed-39d0-4758-b3cf-4e4773287716"/>
    <xsd:import namespace="f14c8dff-dfbe-48b2-b8f3-633cecf36aeb"/>
    <xsd:element name="properties">
      <xsd:complexType>
        <xsd:sequence>
          <xsd:element name="documentManagement">
            <xsd:complexType>
              <xsd:all>
                <xsd:element ref="ns2:TaxCatchAll" minOccurs="0"/>
                <xsd:element ref="ns2:TaxCatchAllLabel" minOccurs="0"/>
                <xsd:element ref="ns3:Conference_x0020_Name" minOccurs="0"/>
                <xsd:element ref="ns3:Date_x0020_of_x0020_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c8dff-dfbe-48b2-b8f3-633cecf36aeb" elementFormDefault="qualified">
    <xsd:import namespace="http://schemas.microsoft.com/office/2006/documentManagement/types"/>
    <xsd:import namespace="http://schemas.microsoft.com/office/infopath/2007/PartnerControls"/>
    <xsd:element name="Conference_x0020_Name" ma:index="10" nillable="true" ma:displayName="&gt;" ma:description="Name of the Conference" ma:internalName="Conference_x0020_Name">
      <xsd:simpleType>
        <xsd:restriction base="dms:Text">
          <xsd:maxLength value="55"/>
        </xsd:restriction>
      </xsd:simpleType>
    </xsd:element>
    <xsd:element name="Date_x0020_of_x0020_Presentation" ma:index="11" nillable="true" ma:displayName="Date of Presentation" ma:description="Estimated Date of the presentation" ma:format="DateOnly" ma:internalName="Date_x0020_of_x0020_Presentation">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of_x0020_Presentation xmlns="f14c8dff-dfbe-48b2-b8f3-633cecf36aeb">2020-02-13T05:00:00+00:00</Date_x0020_of_x0020_Presentation>
    <TaxCatchAll xmlns="1d496aed-39d0-4758-b3cf-4e4773287716"/>
    <Conference_x0020_Name xmlns="f14c8dff-dfbe-48b2-b8f3-633cecf36aeb">GSIS - 02/13/2020</Conference_x0020_Name>
  </documentManagement>
</p:properties>
</file>

<file path=customXml/itemProps1.xml><?xml version="1.0" encoding="utf-8"?>
<ds:datastoreItem xmlns:ds="http://schemas.openxmlformats.org/officeDocument/2006/customXml" ds:itemID="{7147760E-41D7-4D36-A70F-04457A8D58B6}"/>
</file>

<file path=customXml/itemProps2.xml><?xml version="1.0" encoding="utf-8"?>
<ds:datastoreItem xmlns:ds="http://schemas.openxmlformats.org/officeDocument/2006/customXml" ds:itemID="{C737FCC7-4AFD-4AB5-B734-F060551A5597}"/>
</file>

<file path=customXml/itemProps3.xml><?xml version="1.0" encoding="utf-8"?>
<ds:datastoreItem xmlns:ds="http://schemas.openxmlformats.org/officeDocument/2006/customXml" ds:itemID="{758C9C62-5E8C-4ADB-9AFF-7D5B97D4887B}"/>
</file>

<file path=docProps/app.xml><?xml version="1.0" encoding="utf-8"?>
<Properties xmlns="http://schemas.openxmlformats.org/officeDocument/2006/extended-properties" xmlns:vt="http://schemas.openxmlformats.org/officeDocument/2006/docPropsVTypes">
  <Template/>
  <TotalTime>4125</TotalTime>
  <Words>612</Words>
  <Application>Microsoft Office PowerPoint</Application>
  <PresentationFormat>On-screen Show (4:3)</PresentationFormat>
  <Paragraphs>74</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Black</vt:lpstr>
      <vt:lpstr>Calibri</vt:lpstr>
      <vt:lpstr>OhMy_Teachers Had Access To What</vt:lpstr>
      <vt:lpstr>PowerPoint Presentation</vt:lpstr>
      <vt:lpstr>PowerPoint Presentation</vt:lpstr>
      <vt:lpstr>PowerPoint Presentation</vt:lpstr>
      <vt:lpstr>SLDS Role error</vt:lpstr>
      <vt:lpstr>PowerPoint Presentation</vt:lpstr>
      <vt:lpstr>PowerPoint Presentation</vt:lpstr>
      <vt:lpstr>PowerPoint Presentation</vt:lpstr>
      <vt:lpstr>PowerPoint Presentation</vt:lpstr>
      <vt:lpstr>By default – this is what the “D5U” /  “Profile Manager” will look like.  Notice there are NO other applications available.</vt:lpstr>
      <vt:lpstr>User can Print/Export to Excel the ROLES and their associated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 Manager-GIS</dc:title>
  <dc:creator>Windows User</dc:creator>
  <cp:lastModifiedBy>Hubert</cp:lastModifiedBy>
  <cp:revision>77</cp:revision>
  <cp:lastPrinted>2015-01-28T17:02:17Z</cp:lastPrinted>
  <dcterms:created xsi:type="dcterms:W3CDTF">2015-01-21T19:20:18Z</dcterms:created>
  <dcterms:modified xsi:type="dcterms:W3CDTF">2020-02-11T05:25:58Z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0x0101005B5705F047BA68449F603C1163DC5F98</vt:lpwstr>
  </property>
</Properties>
</file>